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772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92" r:id="rId22"/>
    <p:sldId id="793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801" r:id="rId31"/>
    <p:sldId id="810" r:id="rId32"/>
    <p:sldId id="812" r:id="rId33"/>
    <p:sldId id="813" r:id="rId34"/>
    <p:sldId id="814" r:id="rId35"/>
    <p:sldId id="815" r:id="rId36"/>
    <p:sldId id="816" r:id="rId37"/>
    <p:sldId id="811" r:id="rId38"/>
    <p:sldId id="817" r:id="rId39"/>
    <p:sldId id="818" r:id="rId40"/>
    <p:sldId id="819" r:id="rId41"/>
    <p:sldId id="820" r:id="rId42"/>
    <p:sldId id="821" r:id="rId43"/>
    <p:sldId id="822" r:id="rId44"/>
    <p:sldId id="802" r:id="rId45"/>
    <p:sldId id="803" r:id="rId46"/>
    <p:sldId id="804" r:id="rId47"/>
    <p:sldId id="805" r:id="rId48"/>
    <p:sldId id="806" r:id="rId49"/>
    <p:sldId id="807" r:id="rId50"/>
    <p:sldId id="808" r:id="rId51"/>
    <p:sldId id="823" r:id="rId52"/>
    <p:sldId id="825" r:id="rId53"/>
    <p:sldId id="826" r:id="rId54"/>
    <p:sldId id="827" r:id="rId55"/>
    <p:sldId id="828" r:id="rId56"/>
    <p:sldId id="829" r:id="rId57"/>
    <p:sldId id="824" r:id="rId58"/>
    <p:sldId id="830" r:id="rId59"/>
    <p:sldId id="831" r:id="rId60"/>
    <p:sldId id="832" r:id="rId61"/>
    <p:sldId id="833" r:id="rId62"/>
    <p:sldId id="834" r:id="rId63"/>
    <p:sldId id="83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1954-2F47-48C6-9D2F-F7D2A3134F1B}" type="datetimeFigureOut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184D-6D61-48BD-AFEE-F05270701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6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A214-37A6-4504-A67F-FAD13EC88893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3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D11E-DC64-4AA9-831B-DC0E0B544589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AEB17-F52C-473C-86A7-23688FB2E9C9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64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B4AA-C380-4809-84F6-71D181437B0F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64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31E1-593E-4EB0-8B66-A38168A45BCA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2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4FD-1FE7-4D9A-B903-77DBC3C054D3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E4387-5A9F-494E-ADBC-6C30A8242C2E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39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EEC3-FC1C-4DAD-9DA1-D8EAD21A01CE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65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F4592-4966-4F12-ADA2-5184BA38551D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0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309A-18AC-4D88-B8CD-1DB9D83DBF7F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4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E220-7C35-4DC2-90A3-9A524E793181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A09B1-D23B-40F5-A447-76A440F665ED}" type="datetime1">
              <a:rPr lang="zh-TW" altLang="en-US" smtClean="0"/>
              <a:t>2020/8/7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9637" y="656096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7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2">
            <a:extLst>
              <a:ext uri="{FF2B5EF4-FFF2-40B4-BE49-F238E27FC236}">
                <a16:creationId xmlns:a16="http://schemas.microsoft.com/office/drawing/2014/main" id="{8E2718B5-B9D7-467F-A956-FD21AECB1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2521" y="2167667"/>
            <a:ext cx="6306594" cy="1018878"/>
          </a:xfrm>
        </p:spPr>
        <p:txBody>
          <a:bodyPr>
            <a:noAutofit/>
          </a:bodyPr>
          <a:lstStyle/>
          <a:p>
            <a:r>
              <a:rPr lang="zh-TW" alt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網站威脅模式與分析</a:t>
            </a:r>
            <a:endParaRPr lang="en-US" altLang="zh-TW" sz="5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998" y="887508"/>
            <a:ext cx="3262432" cy="101566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6000" dirty="0">
                <a:solidFill>
                  <a:srgbClr val="FFFF00"/>
                </a:solidFill>
              </a:rPr>
              <a:t>網</a:t>
            </a:r>
            <a:r>
              <a:rPr lang="zh-TW" altLang="en-US" sz="6000" dirty="0">
                <a:solidFill>
                  <a:schemeClr val="bg1"/>
                </a:solidFill>
              </a:rPr>
              <a:t>站</a:t>
            </a:r>
            <a:r>
              <a:rPr lang="zh-TW" altLang="en-US" sz="6000" dirty="0">
                <a:solidFill>
                  <a:srgbClr val="FFFF00"/>
                </a:solidFill>
              </a:rPr>
              <a:t>安全</a:t>
            </a:r>
          </a:p>
        </p:txBody>
      </p:sp>
      <p:sp>
        <p:nvSpPr>
          <p:cNvPr id="2" name="矩形 1"/>
          <p:cNvSpPr/>
          <p:nvPr/>
        </p:nvSpPr>
        <p:spPr>
          <a:xfrm>
            <a:off x="996605" y="3186545"/>
            <a:ext cx="76901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OWASP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測試環境建置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Linux + Docker +DVWA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網站威脅模式與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強化網站安全的技術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32AED8C-B739-4914-AF67-D4604B261A28}"/>
              </a:ext>
            </a:extLst>
          </p:cNvPr>
          <p:cNvSpPr/>
          <p:nvPr/>
        </p:nvSpPr>
        <p:spPr>
          <a:xfrm>
            <a:off x="0" y="93522"/>
            <a:ext cx="697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教育部新型態資安實務示範課程發展計畫</a:t>
            </a:r>
            <a:r>
              <a:rPr lang="en-US" altLang="zh-TW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資訊安全基礎實務課程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240112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panose="02020500000000000000" pitchFamily="18" charset="-120"/>
              </a:rPr>
              <a:t>測試環境說明</a:t>
            </a:r>
          </a:p>
        </p:txBody>
      </p:sp>
      <p:pic>
        <p:nvPicPr>
          <p:cNvPr id="40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3228" y="3429255"/>
            <a:ext cx="5142495" cy="25735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42"/>
          <a:stretch>
            <a:fillRect/>
          </a:stretch>
        </p:blipFill>
        <p:spPr bwMode="auto">
          <a:xfrm>
            <a:off x="4409897" y="2504372"/>
            <a:ext cx="267335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9"/>
          <a:stretch>
            <a:fillRect/>
          </a:stretch>
        </p:blipFill>
        <p:spPr bwMode="auto">
          <a:xfrm>
            <a:off x="259609" y="1756185"/>
            <a:ext cx="36480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37" y="2444677"/>
            <a:ext cx="1329698" cy="7313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l="21987" t="26907" r="21340" b="21011"/>
          <a:stretch/>
        </p:blipFill>
        <p:spPr>
          <a:xfrm>
            <a:off x="7546110" y="243540"/>
            <a:ext cx="1393666" cy="95913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>
            <a:off x="6391564" y="1202679"/>
            <a:ext cx="1237672" cy="15497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457365" y="1413263"/>
            <a:ext cx="1563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下載測試</a:t>
            </a:r>
            <a:endParaRPr lang="en-US" altLang="zh-TW" dirty="0"/>
          </a:p>
          <a:p>
            <a:r>
              <a:rPr lang="zh-TW" altLang="en-US" dirty="0"/>
              <a:t>環境的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8" name="弧形箭號 (上彎) 7"/>
          <p:cNvSpPr/>
          <p:nvPr/>
        </p:nvSpPr>
        <p:spPr>
          <a:xfrm rot="11318080">
            <a:off x="5923096" y="1979288"/>
            <a:ext cx="1357745" cy="6003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88215" y="1521347"/>
            <a:ext cx="17856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啟動</a:t>
            </a:r>
            <a:r>
              <a:rPr lang="en-US" altLang="zh-TW" dirty="0"/>
              <a:t>image</a:t>
            </a:r>
          </a:p>
          <a:p>
            <a:r>
              <a:rPr lang="zh-TW" altLang="en-US" dirty="0"/>
              <a:t>成為測試環境</a:t>
            </a:r>
            <a:endParaRPr lang="en-US" altLang="zh-TW" dirty="0"/>
          </a:p>
          <a:p>
            <a:r>
              <a:rPr lang="en-US" altLang="zh-TW" dirty="0"/>
              <a:t>(container|</a:t>
            </a:r>
            <a:r>
              <a:rPr lang="zh-TW" altLang="en-US" dirty="0"/>
              <a:t>容器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5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04234" y="756251"/>
            <a:ext cx="3761520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Kali Linux</a:t>
            </a: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+</a:t>
            </a: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Docker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3956C1-6CB6-4562-A10B-C20901EF496E}"/>
              </a:ext>
            </a:extLst>
          </p:cNvPr>
          <p:cNvSpPr/>
          <p:nvPr/>
        </p:nvSpPr>
        <p:spPr>
          <a:xfrm>
            <a:off x="448376" y="1605864"/>
            <a:ext cx="3820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https://zh.wikipedia.org/zh-tw/Kali_Linux</a:t>
            </a:r>
            <a:endParaRPr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068509-2C14-4216-B937-9BEAF3D2C9DD}"/>
              </a:ext>
            </a:extLst>
          </p:cNvPr>
          <p:cNvSpPr/>
          <p:nvPr/>
        </p:nvSpPr>
        <p:spPr>
          <a:xfrm>
            <a:off x="4256635" y="2576594"/>
            <a:ext cx="3343151" cy="4154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100" dirty="0"/>
              <a:t>Kali</a:t>
            </a:r>
            <a:r>
              <a:rPr lang="zh-TW" altLang="en-US" sz="2100" dirty="0"/>
              <a:t> </a:t>
            </a:r>
            <a:r>
              <a:rPr lang="en-US" altLang="zh-TW" sz="2100" dirty="0"/>
              <a:t>Linux </a:t>
            </a:r>
            <a:r>
              <a:rPr lang="zh-TW" altLang="en-US" sz="2100" dirty="0"/>
              <a:t>使用版本：2019.2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ED6798-6B4B-4815-A10C-CA49061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7" y="2704162"/>
            <a:ext cx="3470290" cy="2598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1CD68B1-B0B6-43EA-A801-9465800C2C75}"/>
              </a:ext>
            </a:extLst>
          </p:cNvPr>
          <p:cNvSpPr/>
          <p:nvPr/>
        </p:nvSpPr>
        <p:spPr>
          <a:xfrm>
            <a:off x="4155371" y="3152602"/>
            <a:ext cx="4832106" cy="27597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214313" indent="-214313"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/>
              <a:t>Kali Linux</a:t>
            </a:r>
            <a:r>
              <a:rPr lang="zh-TW" altLang="en-US" sz="2000" dirty="0"/>
              <a:t>內建擁有超過</a:t>
            </a:r>
            <a:r>
              <a:rPr lang="en-US" altLang="zh-TW" sz="2000" dirty="0"/>
              <a:t>600</a:t>
            </a:r>
            <a:r>
              <a:rPr lang="zh-TW" altLang="en-US" sz="2000" dirty="0"/>
              <a:t>種滲透工具</a:t>
            </a:r>
            <a:endParaRPr lang="en-US" altLang="zh-TW" sz="2000" dirty="0"/>
          </a:p>
          <a:p>
            <a:pPr>
              <a:spcBef>
                <a:spcPts val="750"/>
              </a:spcBef>
            </a:pPr>
            <a:r>
              <a:rPr lang="en-US" altLang="zh-TW" sz="2800" dirty="0"/>
              <a:t>{</a:t>
            </a:r>
            <a:r>
              <a:rPr lang="en-US" altLang="zh-TW" sz="2000" dirty="0"/>
              <a:t>Nmap(</a:t>
            </a:r>
            <a:r>
              <a:rPr lang="zh-TW" altLang="en-US" sz="2000" dirty="0"/>
              <a:t>服務掃描工具</a:t>
            </a:r>
            <a:r>
              <a:rPr lang="en-US" altLang="zh-TW" sz="2000" dirty="0"/>
              <a:t>), </a:t>
            </a:r>
            <a:br>
              <a:rPr lang="en-US" altLang="zh-TW" sz="2000" dirty="0"/>
            </a:br>
            <a:r>
              <a:rPr lang="en-US" altLang="zh-TW" sz="2000" dirty="0"/>
              <a:t>Wireshark(</a:t>
            </a:r>
            <a:r>
              <a:rPr lang="zh-TW" altLang="en-US" sz="2000" dirty="0"/>
              <a:t>封包分析工具</a:t>
            </a:r>
            <a:r>
              <a:rPr lang="en-US" altLang="zh-TW" sz="2000" dirty="0"/>
              <a:t>), </a:t>
            </a:r>
            <a:br>
              <a:rPr lang="en-US" altLang="zh-TW" sz="2000" dirty="0"/>
            </a:br>
            <a:r>
              <a:rPr lang="en-US" altLang="zh-TW" sz="2000" dirty="0"/>
              <a:t>Burp Suite(Web</a:t>
            </a:r>
            <a:r>
              <a:rPr lang="zh-TW" altLang="en-US" sz="2000" dirty="0"/>
              <a:t>安全測試工具</a:t>
            </a:r>
            <a:r>
              <a:rPr lang="en-US" altLang="zh-TW" sz="2000" dirty="0"/>
              <a:t>), </a:t>
            </a:r>
            <a:br>
              <a:rPr lang="en-US" altLang="zh-TW" sz="2000" dirty="0"/>
            </a:br>
            <a:r>
              <a:rPr lang="en-US" altLang="zh-TW" sz="2000" dirty="0" err="1"/>
              <a:t>Aircrack</a:t>
            </a:r>
            <a:r>
              <a:rPr lang="en-US" altLang="zh-TW" sz="2000" dirty="0"/>
              <a:t>-ng(</a:t>
            </a:r>
            <a:r>
              <a:rPr lang="zh-TW" altLang="en-US" sz="2000" dirty="0"/>
              <a:t>無線網路密碼破解</a:t>
            </a:r>
            <a:r>
              <a:rPr lang="en-US" altLang="zh-TW" sz="2000" dirty="0"/>
              <a:t>)…</a:t>
            </a:r>
            <a:r>
              <a:rPr lang="en-US" altLang="zh-TW" sz="2000" dirty="0" err="1"/>
              <a:t>etc</a:t>
            </a:r>
            <a:r>
              <a:rPr lang="en-US" altLang="zh-TW" sz="2800" dirty="0"/>
              <a:t>}</a:t>
            </a:r>
            <a:br>
              <a:rPr lang="en-US" altLang="zh-TW" sz="2400" dirty="0"/>
            </a:br>
            <a:endParaRPr lang="en-US" altLang="zh-TW" sz="2400" dirty="0"/>
          </a:p>
          <a:p>
            <a:pPr marL="214313" indent="-214313"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zh-TW" altLang="en-US" sz="2000" dirty="0"/>
              <a:t>它的主要功能為</a:t>
            </a:r>
            <a:r>
              <a:rPr lang="zh-TW" altLang="en-US" sz="2000" dirty="0">
                <a:solidFill>
                  <a:srgbClr val="FF0000"/>
                </a:solidFill>
              </a:rPr>
              <a:t>數位鑑識</a:t>
            </a:r>
            <a:r>
              <a:rPr lang="zh-TW" altLang="en-US" sz="2000" dirty="0"/>
              <a:t>與</a:t>
            </a:r>
            <a:r>
              <a:rPr lang="zh-TW" altLang="en-US" sz="2000" dirty="0">
                <a:solidFill>
                  <a:srgbClr val="FF0000"/>
                </a:solidFill>
              </a:rPr>
              <a:t>滲透測試</a:t>
            </a:r>
            <a:endParaRPr lang="en-US" altLang="zh-TW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CF70BA-C965-4513-8F67-09AB2C217F37}"/>
              </a:ext>
            </a:extLst>
          </p:cNvPr>
          <p:cNvSpPr/>
          <p:nvPr/>
        </p:nvSpPr>
        <p:spPr>
          <a:xfrm>
            <a:off x="4013711" y="2330302"/>
            <a:ext cx="38289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https://www.docker.com/resources/what-container</a:t>
            </a:r>
            <a:endParaRPr lang="zh-TW" altLang="en-US" sz="1350" dirty="0"/>
          </a:p>
        </p:txBody>
      </p:sp>
      <p:grpSp>
        <p:nvGrpSpPr>
          <p:cNvPr id="8" name="群組 7"/>
          <p:cNvGrpSpPr/>
          <p:nvPr/>
        </p:nvGrpSpPr>
        <p:grpSpPr>
          <a:xfrm>
            <a:off x="6069943" y="96666"/>
            <a:ext cx="2986745" cy="2332333"/>
            <a:chOff x="5154996" y="150567"/>
            <a:chExt cx="3778603" cy="295069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FB4642F-94C9-4BD3-A70B-43C2E6CB4CC9}"/>
                </a:ext>
              </a:extLst>
            </p:cNvPr>
            <p:cNvSpPr/>
            <p:nvPr/>
          </p:nvSpPr>
          <p:spPr>
            <a:xfrm>
              <a:off x="5590015" y="797987"/>
              <a:ext cx="233708" cy="379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350" dirty="0"/>
            </a:p>
          </p:txBody>
        </p:sp>
        <p:sp>
          <p:nvSpPr>
            <p:cNvPr id="45" name="語音泡泡: 圓角矩形 43">
              <a:extLst>
                <a:ext uri="{FF2B5EF4-FFF2-40B4-BE49-F238E27FC236}">
                  <a16:creationId xmlns:a16="http://schemas.microsoft.com/office/drawing/2014/main" id="{10348509-B2CE-4D67-85B0-7FA5716674CB}"/>
                </a:ext>
              </a:extLst>
            </p:cNvPr>
            <p:cNvSpPr/>
            <p:nvPr/>
          </p:nvSpPr>
          <p:spPr>
            <a:xfrm>
              <a:off x="5154996" y="150567"/>
              <a:ext cx="3778603" cy="2055165"/>
            </a:xfrm>
            <a:custGeom>
              <a:avLst/>
              <a:gdLst>
                <a:gd name="connsiteX0" fmla="*/ 0 w 8524875"/>
                <a:gd name="connsiteY0" fmla="*/ 785828 h 4714875"/>
                <a:gd name="connsiteX1" fmla="*/ 785828 w 8524875"/>
                <a:gd name="connsiteY1" fmla="*/ 0 h 4714875"/>
                <a:gd name="connsiteX2" fmla="*/ 1420813 w 8524875"/>
                <a:gd name="connsiteY2" fmla="*/ 0 h 4714875"/>
                <a:gd name="connsiteX3" fmla="*/ 1420813 w 8524875"/>
                <a:gd name="connsiteY3" fmla="*/ 0 h 4714875"/>
                <a:gd name="connsiteX4" fmla="*/ 3552031 w 8524875"/>
                <a:gd name="connsiteY4" fmla="*/ 0 h 4714875"/>
                <a:gd name="connsiteX5" fmla="*/ 7739047 w 8524875"/>
                <a:gd name="connsiteY5" fmla="*/ 0 h 4714875"/>
                <a:gd name="connsiteX6" fmla="*/ 8524875 w 8524875"/>
                <a:gd name="connsiteY6" fmla="*/ 785828 h 4714875"/>
                <a:gd name="connsiteX7" fmla="*/ 8524875 w 8524875"/>
                <a:gd name="connsiteY7" fmla="*/ 2750344 h 4714875"/>
                <a:gd name="connsiteX8" fmla="*/ 8524875 w 8524875"/>
                <a:gd name="connsiteY8" fmla="*/ 2750344 h 4714875"/>
                <a:gd name="connsiteX9" fmla="*/ 8524875 w 8524875"/>
                <a:gd name="connsiteY9" fmla="*/ 3929063 h 4714875"/>
                <a:gd name="connsiteX10" fmla="*/ 8524875 w 8524875"/>
                <a:gd name="connsiteY10" fmla="*/ 3929047 h 4714875"/>
                <a:gd name="connsiteX11" fmla="*/ 7739047 w 8524875"/>
                <a:gd name="connsiteY11" fmla="*/ 4714875 h 4714875"/>
                <a:gd name="connsiteX12" fmla="*/ 3552031 w 8524875"/>
                <a:gd name="connsiteY12" fmla="*/ 4714875 h 4714875"/>
                <a:gd name="connsiteX13" fmla="*/ 1619726 w 8524875"/>
                <a:gd name="connsiteY13" fmla="*/ 5256614 h 4714875"/>
                <a:gd name="connsiteX14" fmla="*/ 1420813 w 8524875"/>
                <a:gd name="connsiteY14" fmla="*/ 4714875 h 4714875"/>
                <a:gd name="connsiteX15" fmla="*/ 785828 w 8524875"/>
                <a:gd name="connsiteY15" fmla="*/ 4714875 h 4714875"/>
                <a:gd name="connsiteX16" fmla="*/ 0 w 8524875"/>
                <a:gd name="connsiteY16" fmla="*/ 3929047 h 4714875"/>
                <a:gd name="connsiteX17" fmla="*/ 0 w 8524875"/>
                <a:gd name="connsiteY17" fmla="*/ 3929063 h 4714875"/>
                <a:gd name="connsiteX18" fmla="*/ 0 w 8524875"/>
                <a:gd name="connsiteY18" fmla="*/ 2750344 h 4714875"/>
                <a:gd name="connsiteX19" fmla="*/ 0 w 8524875"/>
                <a:gd name="connsiteY19" fmla="*/ 2750344 h 4714875"/>
                <a:gd name="connsiteX20" fmla="*/ 0 w 8524875"/>
                <a:gd name="connsiteY20" fmla="*/ 785828 h 4714875"/>
                <a:gd name="connsiteX0" fmla="*/ 0 w 8524875"/>
                <a:gd name="connsiteY0" fmla="*/ 785828 h 5256614"/>
                <a:gd name="connsiteX1" fmla="*/ 785828 w 8524875"/>
                <a:gd name="connsiteY1" fmla="*/ 0 h 5256614"/>
                <a:gd name="connsiteX2" fmla="*/ 1420813 w 8524875"/>
                <a:gd name="connsiteY2" fmla="*/ 0 h 5256614"/>
                <a:gd name="connsiteX3" fmla="*/ 1420813 w 8524875"/>
                <a:gd name="connsiteY3" fmla="*/ 0 h 5256614"/>
                <a:gd name="connsiteX4" fmla="*/ 3552031 w 8524875"/>
                <a:gd name="connsiteY4" fmla="*/ 0 h 5256614"/>
                <a:gd name="connsiteX5" fmla="*/ 7739047 w 8524875"/>
                <a:gd name="connsiteY5" fmla="*/ 0 h 5256614"/>
                <a:gd name="connsiteX6" fmla="*/ 8524875 w 8524875"/>
                <a:gd name="connsiteY6" fmla="*/ 785828 h 5256614"/>
                <a:gd name="connsiteX7" fmla="*/ 8524875 w 8524875"/>
                <a:gd name="connsiteY7" fmla="*/ 2750344 h 5256614"/>
                <a:gd name="connsiteX8" fmla="*/ 8524875 w 8524875"/>
                <a:gd name="connsiteY8" fmla="*/ 2750344 h 5256614"/>
                <a:gd name="connsiteX9" fmla="*/ 8524875 w 8524875"/>
                <a:gd name="connsiteY9" fmla="*/ 3929063 h 5256614"/>
                <a:gd name="connsiteX10" fmla="*/ 8524875 w 8524875"/>
                <a:gd name="connsiteY10" fmla="*/ 3929047 h 5256614"/>
                <a:gd name="connsiteX11" fmla="*/ 7739047 w 8524875"/>
                <a:gd name="connsiteY11" fmla="*/ 4714875 h 5256614"/>
                <a:gd name="connsiteX12" fmla="*/ 1894681 w 8524875"/>
                <a:gd name="connsiteY12" fmla="*/ 4743450 h 5256614"/>
                <a:gd name="connsiteX13" fmla="*/ 1619726 w 8524875"/>
                <a:gd name="connsiteY13" fmla="*/ 5256614 h 5256614"/>
                <a:gd name="connsiteX14" fmla="*/ 1420813 w 8524875"/>
                <a:gd name="connsiteY14" fmla="*/ 4714875 h 5256614"/>
                <a:gd name="connsiteX15" fmla="*/ 785828 w 8524875"/>
                <a:gd name="connsiteY15" fmla="*/ 4714875 h 5256614"/>
                <a:gd name="connsiteX16" fmla="*/ 0 w 8524875"/>
                <a:gd name="connsiteY16" fmla="*/ 3929047 h 5256614"/>
                <a:gd name="connsiteX17" fmla="*/ 0 w 8524875"/>
                <a:gd name="connsiteY17" fmla="*/ 3929063 h 5256614"/>
                <a:gd name="connsiteX18" fmla="*/ 0 w 8524875"/>
                <a:gd name="connsiteY18" fmla="*/ 2750344 h 5256614"/>
                <a:gd name="connsiteX19" fmla="*/ 0 w 8524875"/>
                <a:gd name="connsiteY19" fmla="*/ 2750344 h 5256614"/>
                <a:gd name="connsiteX20" fmla="*/ 0 w 8524875"/>
                <a:gd name="connsiteY20" fmla="*/ 785828 h 5256614"/>
                <a:gd name="connsiteX0" fmla="*/ 0 w 8524875"/>
                <a:gd name="connsiteY0" fmla="*/ 785828 h 5151839"/>
                <a:gd name="connsiteX1" fmla="*/ 785828 w 8524875"/>
                <a:gd name="connsiteY1" fmla="*/ 0 h 5151839"/>
                <a:gd name="connsiteX2" fmla="*/ 1420813 w 8524875"/>
                <a:gd name="connsiteY2" fmla="*/ 0 h 5151839"/>
                <a:gd name="connsiteX3" fmla="*/ 1420813 w 8524875"/>
                <a:gd name="connsiteY3" fmla="*/ 0 h 5151839"/>
                <a:gd name="connsiteX4" fmla="*/ 3552031 w 8524875"/>
                <a:gd name="connsiteY4" fmla="*/ 0 h 5151839"/>
                <a:gd name="connsiteX5" fmla="*/ 7739047 w 8524875"/>
                <a:gd name="connsiteY5" fmla="*/ 0 h 5151839"/>
                <a:gd name="connsiteX6" fmla="*/ 8524875 w 8524875"/>
                <a:gd name="connsiteY6" fmla="*/ 785828 h 5151839"/>
                <a:gd name="connsiteX7" fmla="*/ 8524875 w 8524875"/>
                <a:gd name="connsiteY7" fmla="*/ 2750344 h 5151839"/>
                <a:gd name="connsiteX8" fmla="*/ 8524875 w 8524875"/>
                <a:gd name="connsiteY8" fmla="*/ 2750344 h 5151839"/>
                <a:gd name="connsiteX9" fmla="*/ 8524875 w 8524875"/>
                <a:gd name="connsiteY9" fmla="*/ 3929063 h 5151839"/>
                <a:gd name="connsiteX10" fmla="*/ 8524875 w 8524875"/>
                <a:gd name="connsiteY10" fmla="*/ 3929047 h 5151839"/>
                <a:gd name="connsiteX11" fmla="*/ 7739047 w 8524875"/>
                <a:gd name="connsiteY11" fmla="*/ 4714875 h 5151839"/>
                <a:gd name="connsiteX12" fmla="*/ 1894681 w 8524875"/>
                <a:gd name="connsiteY12" fmla="*/ 4743450 h 5151839"/>
                <a:gd name="connsiteX13" fmla="*/ 2229326 w 8524875"/>
                <a:gd name="connsiteY13" fmla="*/ 5151839 h 5151839"/>
                <a:gd name="connsiteX14" fmla="*/ 1420813 w 8524875"/>
                <a:gd name="connsiteY14" fmla="*/ 4714875 h 5151839"/>
                <a:gd name="connsiteX15" fmla="*/ 785828 w 8524875"/>
                <a:gd name="connsiteY15" fmla="*/ 4714875 h 5151839"/>
                <a:gd name="connsiteX16" fmla="*/ 0 w 8524875"/>
                <a:gd name="connsiteY16" fmla="*/ 3929047 h 5151839"/>
                <a:gd name="connsiteX17" fmla="*/ 0 w 8524875"/>
                <a:gd name="connsiteY17" fmla="*/ 3929063 h 5151839"/>
                <a:gd name="connsiteX18" fmla="*/ 0 w 8524875"/>
                <a:gd name="connsiteY18" fmla="*/ 2750344 h 5151839"/>
                <a:gd name="connsiteX19" fmla="*/ 0 w 8524875"/>
                <a:gd name="connsiteY19" fmla="*/ 2750344 h 5151839"/>
                <a:gd name="connsiteX20" fmla="*/ 0 w 8524875"/>
                <a:gd name="connsiteY20" fmla="*/ 785828 h 5151839"/>
                <a:gd name="connsiteX0" fmla="*/ 0 w 8524875"/>
                <a:gd name="connsiteY0" fmla="*/ 785828 h 5151839"/>
                <a:gd name="connsiteX1" fmla="*/ 785828 w 8524875"/>
                <a:gd name="connsiteY1" fmla="*/ 0 h 5151839"/>
                <a:gd name="connsiteX2" fmla="*/ 1420813 w 8524875"/>
                <a:gd name="connsiteY2" fmla="*/ 0 h 5151839"/>
                <a:gd name="connsiteX3" fmla="*/ 1420813 w 8524875"/>
                <a:gd name="connsiteY3" fmla="*/ 0 h 5151839"/>
                <a:gd name="connsiteX4" fmla="*/ 3552031 w 8524875"/>
                <a:gd name="connsiteY4" fmla="*/ 0 h 5151839"/>
                <a:gd name="connsiteX5" fmla="*/ 7739047 w 8524875"/>
                <a:gd name="connsiteY5" fmla="*/ 0 h 5151839"/>
                <a:gd name="connsiteX6" fmla="*/ 8524875 w 8524875"/>
                <a:gd name="connsiteY6" fmla="*/ 785828 h 5151839"/>
                <a:gd name="connsiteX7" fmla="*/ 8524875 w 8524875"/>
                <a:gd name="connsiteY7" fmla="*/ 2750344 h 5151839"/>
                <a:gd name="connsiteX8" fmla="*/ 8524875 w 8524875"/>
                <a:gd name="connsiteY8" fmla="*/ 2750344 h 5151839"/>
                <a:gd name="connsiteX9" fmla="*/ 8524875 w 8524875"/>
                <a:gd name="connsiteY9" fmla="*/ 3929063 h 5151839"/>
                <a:gd name="connsiteX10" fmla="*/ 8524875 w 8524875"/>
                <a:gd name="connsiteY10" fmla="*/ 3929047 h 5151839"/>
                <a:gd name="connsiteX11" fmla="*/ 7739047 w 8524875"/>
                <a:gd name="connsiteY11" fmla="*/ 4714875 h 5151839"/>
                <a:gd name="connsiteX12" fmla="*/ 1942306 w 8524875"/>
                <a:gd name="connsiteY12" fmla="*/ 4714875 h 5151839"/>
                <a:gd name="connsiteX13" fmla="*/ 2229326 w 8524875"/>
                <a:gd name="connsiteY13" fmla="*/ 5151839 h 5151839"/>
                <a:gd name="connsiteX14" fmla="*/ 1420813 w 8524875"/>
                <a:gd name="connsiteY14" fmla="*/ 4714875 h 5151839"/>
                <a:gd name="connsiteX15" fmla="*/ 785828 w 8524875"/>
                <a:gd name="connsiteY15" fmla="*/ 4714875 h 5151839"/>
                <a:gd name="connsiteX16" fmla="*/ 0 w 8524875"/>
                <a:gd name="connsiteY16" fmla="*/ 3929047 h 5151839"/>
                <a:gd name="connsiteX17" fmla="*/ 0 w 8524875"/>
                <a:gd name="connsiteY17" fmla="*/ 3929063 h 5151839"/>
                <a:gd name="connsiteX18" fmla="*/ 0 w 8524875"/>
                <a:gd name="connsiteY18" fmla="*/ 2750344 h 5151839"/>
                <a:gd name="connsiteX19" fmla="*/ 0 w 8524875"/>
                <a:gd name="connsiteY19" fmla="*/ 2750344 h 5151839"/>
                <a:gd name="connsiteX20" fmla="*/ 0 w 8524875"/>
                <a:gd name="connsiteY20" fmla="*/ 785828 h 515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24875" h="5151839">
                  <a:moveTo>
                    <a:pt x="0" y="785828"/>
                  </a:moveTo>
                  <a:cubicBezTo>
                    <a:pt x="0" y="351827"/>
                    <a:pt x="351827" y="0"/>
                    <a:pt x="785828" y="0"/>
                  </a:cubicBezTo>
                  <a:lnTo>
                    <a:pt x="1420813" y="0"/>
                  </a:lnTo>
                  <a:lnTo>
                    <a:pt x="1420813" y="0"/>
                  </a:lnTo>
                  <a:lnTo>
                    <a:pt x="3552031" y="0"/>
                  </a:lnTo>
                  <a:lnTo>
                    <a:pt x="7739047" y="0"/>
                  </a:lnTo>
                  <a:cubicBezTo>
                    <a:pt x="8173048" y="0"/>
                    <a:pt x="8524875" y="351827"/>
                    <a:pt x="8524875" y="785828"/>
                  </a:cubicBezTo>
                  <a:lnTo>
                    <a:pt x="8524875" y="2750344"/>
                  </a:lnTo>
                  <a:lnTo>
                    <a:pt x="8524875" y="2750344"/>
                  </a:lnTo>
                  <a:lnTo>
                    <a:pt x="8524875" y="3929063"/>
                  </a:lnTo>
                  <a:lnTo>
                    <a:pt x="8524875" y="3929047"/>
                  </a:lnTo>
                  <a:cubicBezTo>
                    <a:pt x="8524875" y="4363048"/>
                    <a:pt x="8173048" y="4714875"/>
                    <a:pt x="7739047" y="4714875"/>
                  </a:cubicBezTo>
                  <a:lnTo>
                    <a:pt x="1942306" y="4714875"/>
                  </a:lnTo>
                  <a:lnTo>
                    <a:pt x="2229326" y="5151839"/>
                  </a:lnTo>
                  <a:lnTo>
                    <a:pt x="1420813" y="4714875"/>
                  </a:lnTo>
                  <a:lnTo>
                    <a:pt x="785828" y="4714875"/>
                  </a:lnTo>
                  <a:cubicBezTo>
                    <a:pt x="351827" y="4714875"/>
                    <a:pt x="0" y="4363048"/>
                    <a:pt x="0" y="3929047"/>
                  </a:cubicBezTo>
                  <a:lnTo>
                    <a:pt x="0" y="3929063"/>
                  </a:lnTo>
                  <a:lnTo>
                    <a:pt x="0" y="2750344"/>
                  </a:lnTo>
                  <a:lnTo>
                    <a:pt x="0" y="2750344"/>
                  </a:lnTo>
                  <a:lnTo>
                    <a:pt x="0" y="7858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49FCA2B7-1806-4043-8475-0C761045984E}"/>
                </a:ext>
              </a:extLst>
            </p:cNvPr>
            <p:cNvGrpSpPr/>
            <p:nvPr/>
          </p:nvGrpSpPr>
          <p:grpSpPr>
            <a:xfrm>
              <a:off x="5523514" y="290665"/>
              <a:ext cx="3076403" cy="1569789"/>
              <a:chOff x="636745" y="634876"/>
              <a:chExt cx="6658530" cy="3397634"/>
            </a:xfrm>
          </p:grpSpPr>
          <p:sp>
            <p:nvSpPr>
              <p:cNvPr id="47" name="矩形: 圓角 11">
                <a:extLst>
                  <a:ext uri="{FF2B5EF4-FFF2-40B4-BE49-F238E27FC236}">
                    <a16:creationId xmlns:a16="http://schemas.microsoft.com/office/drawing/2014/main" id="{21F208DC-9CE7-4B87-BB77-85DE220A4C86}"/>
                  </a:ext>
                </a:extLst>
              </p:cNvPr>
              <p:cNvSpPr/>
              <p:nvPr/>
            </p:nvSpPr>
            <p:spPr>
              <a:xfrm>
                <a:off x="685800" y="696357"/>
                <a:ext cx="2112088" cy="2732643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48" name="矩形: 圓角 12">
                <a:extLst>
                  <a:ext uri="{FF2B5EF4-FFF2-40B4-BE49-F238E27FC236}">
                    <a16:creationId xmlns:a16="http://schemas.microsoft.com/office/drawing/2014/main" id="{B653FD30-B610-43E3-A508-24DB998A79A0}"/>
                  </a:ext>
                </a:extLst>
              </p:cNvPr>
              <p:cNvSpPr/>
              <p:nvPr/>
            </p:nvSpPr>
            <p:spPr>
              <a:xfrm>
                <a:off x="828059" y="1273256"/>
                <a:ext cx="1827570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: 圓角 14">
                <a:extLst>
                  <a:ext uri="{FF2B5EF4-FFF2-40B4-BE49-F238E27FC236}">
                    <a16:creationId xmlns:a16="http://schemas.microsoft.com/office/drawing/2014/main" id="{777357D6-43C1-44DF-B8AC-774B98515778}"/>
                  </a:ext>
                </a:extLst>
              </p:cNvPr>
              <p:cNvSpPr/>
              <p:nvPr/>
            </p:nvSpPr>
            <p:spPr>
              <a:xfrm>
                <a:off x="828060" y="1903825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: 圓角 15">
                <a:extLst>
                  <a:ext uri="{FF2B5EF4-FFF2-40B4-BE49-F238E27FC236}">
                    <a16:creationId xmlns:a16="http://schemas.microsoft.com/office/drawing/2014/main" id="{5BEE3F64-EB9F-4881-9FB2-1F441BE60D8B}"/>
                  </a:ext>
                </a:extLst>
              </p:cNvPr>
              <p:cNvSpPr/>
              <p:nvPr/>
            </p:nvSpPr>
            <p:spPr>
              <a:xfrm>
                <a:off x="828060" y="2532539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0120FEE-9FAE-4FE0-8AFA-DAFEDA4CD35C}"/>
                  </a:ext>
                </a:extLst>
              </p:cNvPr>
              <p:cNvSpPr/>
              <p:nvPr/>
            </p:nvSpPr>
            <p:spPr>
              <a:xfrm>
                <a:off x="636745" y="636116"/>
                <a:ext cx="2375528" cy="716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79AF7D5-F96B-461F-8C83-B9366BA2D651}"/>
                  </a:ext>
                </a:extLst>
              </p:cNvPr>
              <p:cNvSpPr/>
              <p:nvPr/>
            </p:nvSpPr>
            <p:spPr>
              <a:xfrm>
                <a:off x="952202" y="1168479"/>
                <a:ext cx="1751362" cy="758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Tomcat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2679EB9-F261-480D-A4BF-DBD1FCA56DD1}"/>
                  </a:ext>
                </a:extLst>
              </p:cNvPr>
              <p:cNvSpPr/>
              <p:nvPr/>
            </p:nvSpPr>
            <p:spPr>
              <a:xfrm>
                <a:off x="1152198" y="1780055"/>
                <a:ext cx="1221125" cy="758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Java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25FA249-A883-4711-99E3-B5D4588BD7FC}"/>
                  </a:ext>
                </a:extLst>
              </p:cNvPr>
              <p:cNvSpPr/>
              <p:nvPr/>
            </p:nvSpPr>
            <p:spPr>
              <a:xfrm>
                <a:off x="941120" y="2440046"/>
                <a:ext cx="1712734" cy="758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Debian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矩形: 圓角 24">
                <a:extLst>
                  <a:ext uri="{FF2B5EF4-FFF2-40B4-BE49-F238E27FC236}">
                    <a16:creationId xmlns:a16="http://schemas.microsoft.com/office/drawing/2014/main" id="{59EFF41D-BA75-4F35-8D6C-FE56CE2F47BE}"/>
                  </a:ext>
                </a:extLst>
              </p:cNvPr>
              <p:cNvSpPr/>
              <p:nvPr/>
            </p:nvSpPr>
            <p:spPr>
              <a:xfrm>
                <a:off x="2870014" y="696357"/>
                <a:ext cx="2112088" cy="2732643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: 圓角 25">
                <a:extLst>
                  <a:ext uri="{FF2B5EF4-FFF2-40B4-BE49-F238E27FC236}">
                    <a16:creationId xmlns:a16="http://schemas.microsoft.com/office/drawing/2014/main" id="{4301B436-0F0C-48A8-A284-524FD9C087E4}"/>
                  </a:ext>
                </a:extLst>
              </p:cNvPr>
              <p:cNvSpPr/>
              <p:nvPr/>
            </p:nvSpPr>
            <p:spPr>
              <a:xfrm>
                <a:off x="3012275" y="1273257"/>
                <a:ext cx="1827568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: 圓角 26">
                <a:extLst>
                  <a:ext uri="{FF2B5EF4-FFF2-40B4-BE49-F238E27FC236}">
                    <a16:creationId xmlns:a16="http://schemas.microsoft.com/office/drawing/2014/main" id="{956816BA-552A-4006-8EC1-52FCE2BBE149}"/>
                  </a:ext>
                </a:extLst>
              </p:cNvPr>
              <p:cNvSpPr/>
              <p:nvPr/>
            </p:nvSpPr>
            <p:spPr>
              <a:xfrm>
                <a:off x="3012273" y="1903824"/>
                <a:ext cx="1827570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58" name="矩形: 圓角 27">
                <a:extLst>
                  <a:ext uri="{FF2B5EF4-FFF2-40B4-BE49-F238E27FC236}">
                    <a16:creationId xmlns:a16="http://schemas.microsoft.com/office/drawing/2014/main" id="{1CDFD21D-C2DB-4094-9FD0-9801C10BA771}"/>
                  </a:ext>
                </a:extLst>
              </p:cNvPr>
              <p:cNvSpPr/>
              <p:nvPr/>
            </p:nvSpPr>
            <p:spPr>
              <a:xfrm>
                <a:off x="3012275" y="2532539"/>
                <a:ext cx="1827568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0AFC025-F736-41ED-A22E-D43EE950AF5E}"/>
                  </a:ext>
                </a:extLst>
              </p:cNvPr>
              <p:cNvSpPr/>
              <p:nvPr/>
            </p:nvSpPr>
            <p:spPr>
              <a:xfrm>
                <a:off x="2820195" y="634876"/>
                <a:ext cx="2375528" cy="716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B2704A3-9DC8-4EE3-8EBA-E7DE31D28790}"/>
                  </a:ext>
                </a:extLst>
              </p:cNvPr>
              <p:cNvSpPr/>
              <p:nvPr/>
            </p:nvSpPr>
            <p:spPr>
              <a:xfrm>
                <a:off x="3320257" y="1225707"/>
                <a:ext cx="1207954" cy="758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PHP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9C7A8FA-75E5-46DE-826E-856912672B33}"/>
                  </a:ext>
                </a:extLst>
              </p:cNvPr>
              <p:cNvSpPr/>
              <p:nvPr/>
            </p:nvSpPr>
            <p:spPr>
              <a:xfrm>
                <a:off x="3109601" y="1835709"/>
                <a:ext cx="1708345" cy="758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MySQL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B81CBDE-7B1F-442D-8101-AB77CE18E4F5}"/>
                  </a:ext>
                </a:extLst>
              </p:cNvPr>
              <p:cNvSpPr/>
              <p:nvPr/>
            </p:nvSpPr>
            <p:spPr>
              <a:xfrm>
                <a:off x="3118420" y="2468360"/>
                <a:ext cx="1792268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Ubuntu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3" name="矩形: 圓角 32">
                <a:extLst>
                  <a:ext uri="{FF2B5EF4-FFF2-40B4-BE49-F238E27FC236}">
                    <a16:creationId xmlns:a16="http://schemas.microsoft.com/office/drawing/2014/main" id="{44770B94-8284-469B-A34A-8F5DF37EE7FE}"/>
                  </a:ext>
                </a:extLst>
              </p:cNvPr>
              <p:cNvSpPr/>
              <p:nvPr/>
            </p:nvSpPr>
            <p:spPr>
              <a:xfrm>
                <a:off x="5054229" y="696357"/>
                <a:ext cx="2112087" cy="2732644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: 圓角 34">
                <a:extLst>
                  <a:ext uri="{FF2B5EF4-FFF2-40B4-BE49-F238E27FC236}">
                    <a16:creationId xmlns:a16="http://schemas.microsoft.com/office/drawing/2014/main" id="{7AE4957C-8390-4D44-974C-3BEDE04EED59}"/>
                  </a:ext>
                </a:extLst>
              </p:cNvPr>
              <p:cNvSpPr/>
              <p:nvPr/>
            </p:nvSpPr>
            <p:spPr>
              <a:xfrm>
                <a:off x="5196488" y="1903825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: 圓角 35">
                <a:extLst>
                  <a:ext uri="{FF2B5EF4-FFF2-40B4-BE49-F238E27FC236}">
                    <a16:creationId xmlns:a16="http://schemas.microsoft.com/office/drawing/2014/main" id="{C0C73AB3-E394-43CA-B4DE-0142AB352A5D}"/>
                  </a:ext>
                </a:extLst>
              </p:cNvPr>
              <p:cNvSpPr/>
              <p:nvPr/>
            </p:nvSpPr>
            <p:spPr>
              <a:xfrm>
                <a:off x="5196488" y="2532539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4A5B5CD-C289-4761-BA3C-79A2D2FAAE9A}"/>
                  </a:ext>
                </a:extLst>
              </p:cNvPr>
              <p:cNvSpPr/>
              <p:nvPr/>
            </p:nvSpPr>
            <p:spPr>
              <a:xfrm>
                <a:off x="5003142" y="661023"/>
                <a:ext cx="2292133" cy="695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EA308D9-180D-4E08-AEDD-C6EE03107F77}"/>
                  </a:ext>
                </a:extLst>
              </p:cNvPr>
              <p:cNvSpPr/>
              <p:nvPr/>
            </p:nvSpPr>
            <p:spPr>
              <a:xfrm>
                <a:off x="5499033" y="1871412"/>
                <a:ext cx="1449194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Static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15D9534-918E-4598-8CAF-66E4426622F3}"/>
                  </a:ext>
                </a:extLst>
              </p:cNvPr>
              <p:cNvSpPr/>
              <p:nvPr/>
            </p:nvSpPr>
            <p:spPr>
              <a:xfrm>
                <a:off x="5415822" y="2425740"/>
                <a:ext cx="1594221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Alpine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" name="矩形: 圓角 40">
                <a:extLst>
                  <a:ext uri="{FF2B5EF4-FFF2-40B4-BE49-F238E27FC236}">
                    <a16:creationId xmlns:a16="http://schemas.microsoft.com/office/drawing/2014/main" id="{A7FDD895-E722-4396-8B44-9A389878D931}"/>
                  </a:ext>
                </a:extLst>
              </p:cNvPr>
              <p:cNvSpPr/>
              <p:nvPr/>
            </p:nvSpPr>
            <p:spPr>
              <a:xfrm>
                <a:off x="702554" y="3445455"/>
                <a:ext cx="6463762" cy="587055"/>
              </a:xfrm>
              <a:prstGeom prst="roundRect">
                <a:avLst>
                  <a:gd name="adj" fmla="val 212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7BD0340-31D9-4B7E-84AA-94EE30CD20A6}"/>
                  </a:ext>
                </a:extLst>
              </p:cNvPr>
              <p:cNvSpPr/>
              <p:nvPr/>
            </p:nvSpPr>
            <p:spPr>
              <a:xfrm>
                <a:off x="3196747" y="3316996"/>
                <a:ext cx="1412650" cy="666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bg1"/>
                    </a:solidFill>
                  </a:rPr>
                  <a:t>Kernel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8191CB92-77BC-42CA-91E1-3A4CA1F068DF}"/>
                </a:ext>
              </a:extLst>
            </p:cNvPr>
            <p:cNvGrpSpPr/>
            <p:nvPr/>
          </p:nvGrpSpPr>
          <p:grpSpPr>
            <a:xfrm>
              <a:off x="6264912" y="2046476"/>
              <a:ext cx="2401072" cy="1054782"/>
              <a:chOff x="4525678" y="4429919"/>
              <a:chExt cx="5196851" cy="2282957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2DA5F910-F876-4D66-9C20-55312DEE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5678" y="4429919"/>
                <a:ext cx="5196851" cy="2282957"/>
              </a:xfrm>
              <a:prstGeom prst="rect">
                <a:avLst/>
              </a:prstGeom>
            </p:spPr>
          </p:pic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78872F72-D69A-46FD-8537-8DCD6D2D9423}"/>
                  </a:ext>
                </a:extLst>
              </p:cNvPr>
              <p:cNvSpPr txBox="1"/>
              <p:nvPr/>
            </p:nvSpPr>
            <p:spPr>
              <a:xfrm>
                <a:off x="6666599" y="5120752"/>
                <a:ext cx="1898846" cy="842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bg1"/>
                    </a:solidFill>
                  </a:rPr>
                  <a:t>Docker</a:t>
                </a:r>
                <a:endParaRPr lang="zh-TW" altLang="en-US" sz="1400" dirty="0"/>
              </a:p>
            </p:txBody>
          </p:sp>
        </p:grpSp>
      </p:grpSp>
      <p:sp>
        <p:nvSpPr>
          <p:cNvPr id="74" name="矩形 73"/>
          <p:cNvSpPr/>
          <p:nvPr/>
        </p:nvSpPr>
        <p:spPr>
          <a:xfrm>
            <a:off x="454335" y="1341026"/>
            <a:ext cx="3526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https://zh.wikipedia.org/zh-tw/Docker</a:t>
            </a:r>
            <a:endParaRPr lang="zh-TW" altLang="en-US" sz="16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152932" y="1352659"/>
            <a:ext cx="5638268" cy="76944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Docker</a:t>
            </a:r>
            <a:r>
              <a:rPr lang="zh-TW" altLang="en-US" sz="2800" dirty="0">
                <a:solidFill>
                  <a:schemeClr val="bg1"/>
                </a:solidFill>
              </a:rPr>
              <a:t> 指令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https://philipzheng.gitbooks.io/docker_practice/content/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9C6580-D64D-4892-ABBC-520F064105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932" y="2480933"/>
          <a:ext cx="5175447" cy="24003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752068">
                  <a:extLst>
                    <a:ext uri="{9D8B030D-6E8A-4147-A177-3AD203B41FA5}">
                      <a16:colId xmlns:a16="http://schemas.microsoft.com/office/drawing/2014/main" val="538078980"/>
                    </a:ext>
                  </a:extLst>
                </a:gridCol>
                <a:gridCol w="3423379">
                  <a:extLst>
                    <a:ext uri="{9D8B030D-6E8A-4147-A177-3AD203B41FA5}">
                      <a16:colId xmlns:a16="http://schemas.microsoft.com/office/drawing/2014/main" val="335328442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指令</a:t>
                      </a:r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說明</a:t>
                      </a:r>
                    </a:p>
                  </a:txBody>
                  <a:tcPr marL="68580" marR="68580" marT="34290" marB="3429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09364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docker version</a:t>
                      </a:r>
                      <a:endParaRPr lang="en-US" altLang="zh-TW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查看目前使用的版本 </a:t>
                      </a:r>
                      <a:endParaRPr lang="en-US" altLang="zh-TW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1001642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docker pull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取得</a:t>
                      </a:r>
                      <a:r>
                        <a:rPr lang="en-US" altLang="zh-TW" sz="1800" dirty="0"/>
                        <a:t>image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98128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docker 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啟動</a:t>
                      </a:r>
                      <a:r>
                        <a:rPr lang="en-US" altLang="zh-TW" sz="1800" dirty="0"/>
                        <a:t>docker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image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3193373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docker stop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停止</a:t>
                      </a:r>
                      <a:r>
                        <a:rPr lang="en-US" altLang="zh-TW" sz="1800" dirty="0"/>
                        <a:t>docker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image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749935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docker image 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檢視有多少已下載的</a:t>
                      </a:r>
                      <a:r>
                        <a:rPr lang="en-US" altLang="zh-TW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images</a:t>
                      </a:r>
                      <a:endParaRPr lang="zh-TW" alt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694749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docker </a:t>
                      </a:r>
                      <a:r>
                        <a:rPr lang="en-US" altLang="zh-TW" sz="1800" dirty="0" err="1"/>
                        <a:t>ps</a:t>
                      </a:r>
                      <a:endParaRPr lang="en-US" altLang="zh-TW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列出</a:t>
                      </a:r>
                      <a:r>
                        <a:rPr lang="en-US" altLang="zh-TW" sz="1800" dirty="0"/>
                        <a:t>docker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kern="1200" dirty="0">
                          <a:effectLst/>
                        </a:rPr>
                        <a:t>containers</a:t>
                      </a:r>
                      <a:endParaRPr lang="zh-TW" alt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5070966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5523405" y="2480933"/>
            <a:ext cx="3357931" cy="2622190"/>
            <a:chOff x="5154996" y="150567"/>
            <a:chExt cx="3778603" cy="295069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B4642F-94C9-4BD3-A70B-43C2E6CB4CC9}"/>
                </a:ext>
              </a:extLst>
            </p:cNvPr>
            <p:cNvSpPr/>
            <p:nvPr/>
          </p:nvSpPr>
          <p:spPr>
            <a:xfrm>
              <a:off x="5590015" y="797987"/>
              <a:ext cx="233708" cy="379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TW" altLang="en-US" sz="1350" dirty="0"/>
            </a:p>
          </p:txBody>
        </p:sp>
        <p:sp>
          <p:nvSpPr>
            <p:cNvPr id="13" name="語音泡泡: 圓角矩形 43">
              <a:extLst>
                <a:ext uri="{FF2B5EF4-FFF2-40B4-BE49-F238E27FC236}">
                  <a16:creationId xmlns:a16="http://schemas.microsoft.com/office/drawing/2014/main" id="{10348509-B2CE-4D67-85B0-7FA5716674CB}"/>
                </a:ext>
              </a:extLst>
            </p:cNvPr>
            <p:cNvSpPr/>
            <p:nvPr/>
          </p:nvSpPr>
          <p:spPr>
            <a:xfrm>
              <a:off x="5154996" y="150567"/>
              <a:ext cx="3778603" cy="2055165"/>
            </a:xfrm>
            <a:custGeom>
              <a:avLst/>
              <a:gdLst>
                <a:gd name="connsiteX0" fmla="*/ 0 w 8524875"/>
                <a:gd name="connsiteY0" fmla="*/ 785828 h 4714875"/>
                <a:gd name="connsiteX1" fmla="*/ 785828 w 8524875"/>
                <a:gd name="connsiteY1" fmla="*/ 0 h 4714875"/>
                <a:gd name="connsiteX2" fmla="*/ 1420813 w 8524875"/>
                <a:gd name="connsiteY2" fmla="*/ 0 h 4714875"/>
                <a:gd name="connsiteX3" fmla="*/ 1420813 w 8524875"/>
                <a:gd name="connsiteY3" fmla="*/ 0 h 4714875"/>
                <a:gd name="connsiteX4" fmla="*/ 3552031 w 8524875"/>
                <a:gd name="connsiteY4" fmla="*/ 0 h 4714875"/>
                <a:gd name="connsiteX5" fmla="*/ 7739047 w 8524875"/>
                <a:gd name="connsiteY5" fmla="*/ 0 h 4714875"/>
                <a:gd name="connsiteX6" fmla="*/ 8524875 w 8524875"/>
                <a:gd name="connsiteY6" fmla="*/ 785828 h 4714875"/>
                <a:gd name="connsiteX7" fmla="*/ 8524875 w 8524875"/>
                <a:gd name="connsiteY7" fmla="*/ 2750344 h 4714875"/>
                <a:gd name="connsiteX8" fmla="*/ 8524875 w 8524875"/>
                <a:gd name="connsiteY8" fmla="*/ 2750344 h 4714875"/>
                <a:gd name="connsiteX9" fmla="*/ 8524875 w 8524875"/>
                <a:gd name="connsiteY9" fmla="*/ 3929063 h 4714875"/>
                <a:gd name="connsiteX10" fmla="*/ 8524875 w 8524875"/>
                <a:gd name="connsiteY10" fmla="*/ 3929047 h 4714875"/>
                <a:gd name="connsiteX11" fmla="*/ 7739047 w 8524875"/>
                <a:gd name="connsiteY11" fmla="*/ 4714875 h 4714875"/>
                <a:gd name="connsiteX12" fmla="*/ 3552031 w 8524875"/>
                <a:gd name="connsiteY12" fmla="*/ 4714875 h 4714875"/>
                <a:gd name="connsiteX13" fmla="*/ 1619726 w 8524875"/>
                <a:gd name="connsiteY13" fmla="*/ 5256614 h 4714875"/>
                <a:gd name="connsiteX14" fmla="*/ 1420813 w 8524875"/>
                <a:gd name="connsiteY14" fmla="*/ 4714875 h 4714875"/>
                <a:gd name="connsiteX15" fmla="*/ 785828 w 8524875"/>
                <a:gd name="connsiteY15" fmla="*/ 4714875 h 4714875"/>
                <a:gd name="connsiteX16" fmla="*/ 0 w 8524875"/>
                <a:gd name="connsiteY16" fmla="*/ 3929047 h 4714875"/>
                <a:gd name="connsiteX17" fmla="*/ 0 w 8524875"/>
                <a:gd name="connsiteY17" fmla="*/ 3929063 h 4714875"/>
                <a:gd name="connsiteX18" fmla="*/ 0 w 8524875"/>
                <a:gd name="connsiteY18" fmla="*/ 2750344 h 4714875"/>
                <a:gd name="connsiteX19" fmla="*/ 0 w 8524875"/>
                <a:gd name="connsiteY19" fmla="*/ 2750344 h 4714875"/>
                <a:gd name="connsiteX20" fmla="*/ 0 w 8524875"/>
                <a:gd name="connsiteY20" fmla="*/ 785828 h 4714875"/>
                <a:gd name="connsiteX0" fmla="*/ 0 w 8524875"/>
                <a:gd name="connsiteY0" fmla="*/ 785828 h 5256614"/>
                <a:gd name="connsiteX1" fmla="*/ 785828 w 8524875"/>
                <a:gd name="connsiteY1" fmla="*/ 0 h 5256614"/>
                <a:gd name="connsiteX2" fmla="*/ 1420813 w 8524875"/>
                <a:gd name="connsiteY2" fmla="*/ 0 h 5256614"/>
                <a:gd name="connsiteX3" fmla="*/ 1420813 w 8524875"/>
                <a:gd name="connsiteY3" fmla="*/ 0 h 5256614"/>
                <a:gd name="connsiteX4" fmla="*/ 3552031 w 8524875"/>
                <a:gd name="connsiteY4" fmla="*/ 0 h 5256614"/>
                <a:gd name="connsiteX5" fmla="*/ 7739047 w 8524875"/>
                <a:gd name="connsiteY5" fmla="*/ 0 h 5256614"/>
                <a:gd name="connsiteX6" fmla="*/ 8524875 w 8524875"/>
                <a:gd name="connsiteY6" fmla="*/ 785828 h 5256614"/>
                <a:gd name="connsiteX7" fmla="*/ 8524875 w 8524875"/>
                <a:gd name="connsiteY7" fmla="*/ 2750344 h 5256614"/>
                <a:gd name="connsiteX8" fmla="*/ 8524875 w 8524875"/>
                <a:gd name="connsiteY8" fmla="*/ 2750344 h 5256614"/>
                <a:gd name="connsiteX9" fmla="*/ 8524875 w 8524875"/>
                <a:gd name="connsiteY9" fmla="*/ 3929063 h 5256614"/>
                <a:gd name="connsiteX10" fmla="*/ 8524875 w 8524875"/>
                <a:gd name="connsiteY10" fmla="*/ 3929047 h 5256614"/>
                <a:gd name="connsiteX11" fmla="*/ 7739047 w 8524875"/>
                <a:gd name="connsiteY11" fmla="*/ 4714875 h 5256614"/>
                <a:gd name="connsiteX12" fmla="*/ 1894681 w 8524875"/>
                <a:gd name="connsiteY12" fmla="*/ 4743450 h 5256614"/>
                <a:gd name="connsiteX13" fmla="*/ 1619726 w 8524875"/>
                <a:gd name="connsiteY13" fmla="*/ 5256614 h 5256614"/>
                <a:gd name="connsiteX14" fmla="*/ 1420813 w 8524875"/>
                <a:gd name="connsiteY14" fmla="*/ 4714875 h 5256614"/>
                <a:gd name="connsiteX15" fmla="*/ 785828 w 8524875"/>
                <a:gd name="connsiteY15" fmla="*/ 4714875 h 5256614"/>
                <a:gd name="connsiteX16" fmla="*/ 0 w 8524875"/>
                <a:gd name="connsiteY16" fmla="*/ 3929047 h 5256614"/>
                <a:gd name="connsiteX17" fmla="*/ 0 w 8524875"/>
                <a:gd name="connsiteY17" fmla="*/ 3929063 h 5256614"/>
                <a:gd name="connsiteX18" fmla="*/ 0 w 8524875"/>
                <a:gd name="connsiteY18" fmla="*/ 2750344 h 5256614"/>
                <a:gd name="connsiteX19" fmla="*/ 0 w 8524875"/>
                <a:gd name="connsiteY19" fmla="*/ 2750344 h 5256614"/>
                <a:gd name="connsiteX20" fmla="*/ 0 w 8524875"/>
                <a:gd name="connsiteY20" fmla="*/ 785828 h 5256614"/>
                <a:gd name="connsiteX0" fmla="*/ 0 w 8524875"/>
                <a:gd name="connsiteY0" fmla="*/ 785828 h 5151839"/>
                <a:gd name="connsiteX1" fmla="*/ 785828 w 8524875"/>
                <a:gd name="connsiteY1" fmla="*/ 0 h 5151839"/>
                <a:gd name="connsiteX2" fmla="*/ 1420813 w 8524875"/>
                <a:gd name="connsiteY2" fmla="*/ 0 h 5151839"/>
                <a:gd name="connsiteX3" fmla="*/ 1420813 w 8524875"/>
                <a:gd name="connsiteY3" fmla="*/ 0 h 5151839"/>
                <a:gd name="connsiteX4" fmla="*/ 3552031 w 8524875"/>
                <a:gd name="connsiteY4" fmla="*/ 0 h 5151839"/>
                <a:gd name="connsiteX5" fmla="*/ 7739047 w 8524875"/>
                <a:gd name="connsiteY5" fmla="*/ 0 h 5151839"/>
                <a:gd name="connsiteX6" fmla="*/ 8524875 w 8524875"/>
                <a:gd name="connsiteY6" fmla="*/ 785828 h 5151839"/>
                <a:gd name="connsiteX7" fmla="*/ 8524875 w 8524875"/>
                <a:gd name="connsiteY7" fmla="*/ 2750344 h 5151839"/>
                <a:gd name="connsiteX8" fmla="*/ 8524875 w 8524875"/>
                <a:gd name="connsiteY8" fmla="*/ 2750344 h 5151839"/>
                <a:gd name="connsiteX9" fmla="*/ 8524875 w 8524875"/>
                <a:gd name="connsiteY9" fmla="*/ 3929063 h 5151839"/>
                <a:gd name="connsiteX10" fmla="*/ 8524875 w 8524875"/>
                <a:gd name="connsiteY10" fmla="*/ 3929047 h 5151839"/>
                <a:gd name="connsiteX11" fmla="*/ 7739047 w 8524875"/>
                <a:gd name="connsiteY11" fmla="*/ 4714875 h 5151839"/>
                <a:gd name="connsiteX12" fmla="*/ 1894681 w 8524875"/>
                <a:gd name="connsiteY12" fmla="*/ 4743450 h 5151839"/>
                <a:gd name="connsiteX13" fmla="*/ 2229326 w 8524875"/>
                <a:gd name="connsiteY13" fmla="*/ 5151839 h 5151839"/>
                <a:gd name="connsiteX14" fmla="*/ 1420813 w 8524875"/>
                <a:gd name="connsiteY14" fmla="*/ 4714875 h 5151839"/>
                <a:gd name="connsiteX15" fmla="*/ 785828 w 8524875"/>
                <a:gd name="connsiteY15" fmla="*/ 4714875 h 5151839"/>
                <a:gd name="connsiteX16" fmla="*/ 0 w 8524875"/>
                <a:gd name="connsiteY16" fmla="*/ 3929047 h 5151839"/>
                <a:gd name="connsiteX17" fmla="*/ 0 w 8524875"/>
                <a:gd name="connsiteY17" fmla="*/ 3929063 h 5151839"/>
                <a:gd name="connsiteX18" fmla="*/ 0 w 8524875"/>
                <a:gd name="connsiteY18" fmla="*/ 2750344 h 5151839"/>
                <a:gd name="connsiteX19" fmla="*/ 0 w 8524875"/>
                <a:gd name="connsiteY19" fmla="*/ 2750344 h 5151839"/>
                <a:gd name="connsiteX20" fmla="*/ 0 w 8524875"/>
                <a:gd name="connsiteY20" fmla="*/ 785828 h 5151839"/>
                <a:gd name="connsiteX0" fmla="*/ 0 w 8524875"/>
                <a:gd name="connsiteY0" fmla="*/ 785828 h 5151839"/>
                <a:gd name="connsiteX1" fmla="*/ 785828 w 8524875"/>
                <a:gd name="connsiteY1" fmla="*/ 0 h 5151839"/>
                <a:gd name="connsiteX2" fmla="*/ 1420813 w 8524875"/>
                <a:gd name="connsiteY2" fmla="*/ 0 h 5151839"/>
                <a:gd name="connsiteX3" fmla="*/ 1420813 w 8524875"/>
                <a:gd name="connsiteY3" fmla="*/ 0 h 5151839"/>
                <a:gd name="connsiteX4" fmla="*/ 3552031 w 8524875"/>
                <a:gd name="connsiteY4" fmla="*/ 0 h 5151839"/>
                <a:gd name="connsiteX5" fmla="*/ 7739047 w 8524875"/>
                <a:gd name="connsiteY5" fmla="*/ 0 h 5151839"/>
                <a:gd name="connsiteX6" fmla="*/ 8524875 w 8524875"/>
                <a:gd name="connsiteY6" fmla="*/ 785828 h 5151839"/>
                <a:gd name="connsiteX7" fmla="*/ 8524875 w 8524875"/>
                <a:gd name="connsiteY7" fmla="*/ 2750344 h 5151839"/>
                <a:gd name="connsiteX8" fmla="*/ 8524875 w 8524875"/>
                <a:gd name="connsiteY8" fmla="*/ 2750344 h 5151839"/>
                <a:gd name="connsiteX9" fmla="*/ 8524875 w 8524875"/>
                <a:gd name="connsiteY9" fmla="*/ 3929063 h 5151839"/>
                <a:gd name="connsiteX10" fmla="*/ 8524875 w 8524875"/>
                <a:gd name="connsiteY10" fmla="*/ 3929047 h 5151839"/>
                <a:gd name="connsiteX11" fmla="*/ 7739047 w 8524875"/>
                <a:gd name="connsiteY11" fmla="*/ 4714875 h 5151839"/>
                <a:gd name="connsiteX12" fmla="*/ 1942306 w 8524875"/>
                <a:gd name="connsiteY12" fmla="*/ 4714875 h 5151839"/>
                <a:gd name="connsiteX13" fmla="*/ 2229326 w 8524875"/>
                <a:gd name="connsiteY13" fmla="*/ 5151839 h 5151839"/>
                <a:gd name="connsiteX14" fmla="*/ 1420813 w 8524875"/>
                <a:gd name="connsiteY14" fmla="*/ 4714875 h 5151839"/>
                <a:gd name="connsiteX15" fmla="*/ 785828 w 8524875"/>
                <a:gd name="connsiteY15" fmla="*/ 4714875 h 5151839"/>
                <a:gd name="connsiteX16" fmla="*/ 0 w 8524875"/>
                <a:gd name="connsiteY16" fmla="*/ 3929047 h 5151839"/>
                <a:gd name="connsiteX17" fmla="*/ 0 w 8524875"/>
                <a:gd name="connsiteY17" fmla="*/ 3929063 h 5151839"/>
                <a:gd name="connsiteX18" fmla="*/ 0 w 8524875"/>
                <a:gd name="connsiteY18" fmla="*/ 2750344 h 5151839"/>
                <a:gd name="connsiteX19" fmla="*/ 0 w 8524875"/>
                <a:gd name="connsiteY19" fmla="*/ 2750344 h 5151839"/>
                <a:gd name="connsiteX20" fmla="*/ 0 w 8524875"/>
                <a:gd name="connsiteY20" fmla="*/ 785828 h 515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24875" h="5151839">
                  <a:moveTo>
                    <a:pt x="0" y="785828"/>
                  </a:moveTo>
                  <a:cubicBezTo>
                    <a:pt x="0" y="351827"/>
                    <a:pt x="351827" y="0"/>
                    <a:pt x="785828" y="0"/>
                  </a:cubicBezTo>
                  <a:lnTo>
                    <a:pt x="1420813" y="0"/>
                  </a:lnTo>
                  <a:lnTo>
                    <a:pt x="1420813" y="0"/>
                  </a:lnTo>
                  <a:lnTo>
                    <a:pt x="3552031" y="0"/>
                  </a:lnTo>
                  <a:lnTo>
                    <a:pt x="7739047" y="0"/>
                  </a:lnTo>
                  <a:cubicBezTo>
                    <a:pt x="8173048" y="0"/>
                    <a:pt x="8524875" y="351827"/>
                    <a:pt x="8524875" y="785828"/>
                  </a:cubicBezTo>
                  <a:lnTo>
                    <a:pt x="8524875" y="2750344"/>
                  </a:lnTo>
                  <a:lnTo>
                    <a:pt x="8524875" y="2750344"/>
                  </a:lnTo>
                  <a:lnTo>
                    <a:pt x="8524875" y="3929063"/>
                  </a:lnTo>
                  <a:lnTo>
                    <a:pt x="8524875" y="3929047"/>
                  </a:lnTo>
                  <a:cubicBezTo>
                    <a:pt x="8524875" y="4363048"/>
                    <a:pt x="8173048" y="4714875"/>
                    <a:pt x="7739047" y="4714875"/>
                  </a:cubicBezTo>
                  <a:lnTo>
                    <a:pt x="1942306" y="4714875"/>
                  </a:lnTo>
                  <a:lnTo>
                    <a:pt x="2229326" y="5151839"/>
                  </a:lnTo>
                  <a:lnTo>
                    <a:pt x="1420813" y="4714875"/>
                  </a:lnTo>
                  <a:lnTo>
                    <a:pt x="785828" y="4714875"/>
                  </a:lnTo>
                  <a:cubicBezTo>
                    <a:pt x="351827" y="4714875"/>
                    <a:pt x="0" y="4363048"/>
                    <a:pt x="0" y="3929047"/>
                  </a:cubicBezTo>
                  <a:lnTo>
                    <a:pt x="0" y="3929063"/>
                  </a:lnTo>
                  <a:lnTo>
                    <a:pt x="0" y="2750344"/>
                  </a:lnTo>
                  <a:lnTo>
                    <a:pt x="0" y="2750344"/>
                  </a:lnTo>
                  <a:lnTo>
                    <a:pt x="0" y="7858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9FCA2B7-1806-4043-8475-0C761045984E}"/>
                </a:ext>
              </a:extLst>
            </p:cNvPr>
            <p:cNvGrpSpPr/>
            <p:nvPr/>
          </p:nvGrpSpPr>
          <p:grpSpPr>
            <a:xfrm>
              <a:off x="5523514" y="290665"/>
              <a:ext cx="3076403" cy="1569790"/>
              <a:chOff x="636745" y="634876"/>
              <a:chExt cx="6658530" cy="3397634"/>
            </a:xfrm>
          </p:grpSpPr>
          <p:sp>
            <p:nvSpPr>
              <p:cNvPr id="18" name="矩形: 圓角 11">
                <a:extLst>
                  <a:ext uri="{FF2B5EF4-FFF2-40B4-BE49-F238E27FC236}">
                    <a16:creationId xmlns:a16="http://schemas.microsoft.com/office/drawing/2014/main" id="{21F208DC-9CE7-4B87-BB77-85DE220A4C86}"/>
                  </a:ext>
                </a:extLst>
              </p:cNvPr>
              <p:cNvSpPr/>
              <p:nvPr/>
            </p:nvSpPr>
            <p:spPr>
              <a:xfrm>
                <a:off x="685800" y="696357"/>
                <a:ext cx="2112088" cy="2732643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9" name="矩形: 圓角 12">
                <a:extLst>
                  <a:ext uri="{FF2B5EF4-FFF2-40B4-BE49-F238E27FC236}">
                    <a16:creationId xmlns:a16="http://schemas.microsoft.com/office/drawing/2014/main" id="{B653FD30-B610-43E3-A508-24DB998A79A0}"/>
                  </a:ext>
                </a:extLst>
              </p:cNvPr>
              <p:cNvSpPr/>
              <p:nvPr/>
            </p:nvSpPr>
            <p:spPr>
              <a:xfrm>
                <a:off x="828060" y="1273257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: 圓角 14">
                <a:extLst>
                  <a:ext uri="{FF2B5EF4-FFF2-40B4-BE49-F238E27FC236}">
                    <a16:creationId xmlns:a16="http://schemas.microsoft.com/office/drawing/2014/main" id="{777357D6-43C1-44DF-B8AC-774B98515778}"/>
                  </a:ext>
                </a:extLst>
              </p:cNvPr>
              <p:cNvSpPr/>
              <p:nvPr/>
            </p:nvSpPr>
            <p:spPr>
              <a:xfrm>
                <a:off x="828059" y="1903824"/>
                <a:ext cx="1827570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: 圓角 15">
                <a:extLst>
                  <a:ext uri="{FF2B5EF4-FFF2-40B4-BE49-F238E27FC236}">
                    <a16:creationId xmlns:a16="http://schemas.microsoft.com/office/drawing/2014/main" id="{5BEE3F64-EB9F-4881-9FB2-1F441BE60D8B}"/>
                  </a:ext>
                </a:extLst>
              </p:cNvPr>
              <p:cNvSpPr/>
              <p:nvPr/>
            </p:nvSpPr>
            <p:spPr>
              <a:xfrm>
                <a:off x="828060" y="2532539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0120FEE-9FAE-4FE0-8AFA-DAFEDA4CD35C}"/>
                  </a:ext>
                </a:extLst>
              </p:cNvPr>
              <p:cNvSpPr/>
              <p:nvPr/>
            </p:nvSpPr>
            <p:spPr>
              <a:xfrm>
                <a:off x="636745" y="636116"/>
                <a:ext cx="2375528" cy="716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79AF7D5-F96B-461F-8C83-B9366BA2D651}"/>
                  </a:ext>
                </a:extLst>
              </p:cNvPr>
              <p:cNvSpPr/>
              <p:nvPr/>
            </p:nvSpPr>
            <p:spPr>
              <a:xfrm>
                <a:off x="923423" y="1226036"/>
                <a:ext cx="1751362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Tomcat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2679EB9-F261-480D-A4BF-DBD1FCA56DD1}"/>
                  </a:ext>
                </a:extLst>
              </p:cNvPr>
              <p:cNvSpPr/>
              <p:nvPr/>
            </p:nvSpPr>
            <p:spPr>
              <a:xfrm>
                <a:off x="1123420" y="1808833"/>
                <a:ext cx="1221125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Java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25FA249-A883-4711-99E3-B5D4588BD7FC}"/>
                  </a:ext>
                </a:extLst>
              </p:cNvPr>
              <p:cNvSpPr/>
              <p:nvPr/>
            </p:nvSpPr>
            <p:spPr>
              <a:xfrm>
                <a:off x="912341" y="2468825"/>
                <a:ext cx="1712734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Debian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" name="矩形: 圓角 24">
                <a:extLst>
                  <a:ext uri="{FF2B5EF4-FFF2-40B4-BE49-F238E27FC236}">
                    <a16:creationId xmlns:a16="http://schemas.microsoft.com/office/drawing/2014/main" id="{59EFF41D-BA75-4F35-8D6C-FE56CE2F47BE}"/>
                  </a:ext>
                </a:extLst>
              </p:cNvPr>
              <p:cNvSpPr/>
              <p:nvPr/>
            </p:nvSpPr>
            <p:spPr>
              <a:xfrm>
                <a:off x="2870014" y="696357"/>
                <a:ext cx="2112088" cy="2732643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: 圓角 25">
                <a:extLst>
                  <a:ext uri="{FF2B5EF4-FFF2-40B4-BE49-F238E27FC236}">
                    <a16:creationId xmlns:a16="http://schemas.microsoft.com/office/drawing/2014/main" id="{4301B436-0F0C-48A8-A284-524FD9C087E4}"/>
                  </a:ext>
                </a:extLst>
              </p:cNvPr>
              <p:cNvSpPr/>
              <p:nvPr/>
            </p:nvSpPr>
            <p:spPr>
              <a:xfrm>
                <a:off x="3012275" y="1273257"/>
                <a:ext cx="1827568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: 圓角 26">
                <a:extLst>
                  <a:ext uri="{FF2B5EF4-FFF2-40B4-BE49-F238E27FC236}">
                    <a16:creationId xmlns:a16="http://schemas.microsoft.com/office/drawing/2014/main" id="{956816BA-552A-4006-8EC1-52FCE2BBE149}"/>
                  </a:ext>
                </a:extLst>
              </p:cNvPr>
              <p:cNvSpPr/>
              <p:nvPr/>
            </p:nvSpPr>
            <p:spPr>
              <a:xfrm>
                <a:off x="3012273" y="1903824"/>
                <a:ext cx="1827570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29" name="矩形: 圓角 27">
                <a:extLst>
                  <a:ext uri="{FF2B5EF4-FFF2-40B4-BE49-F238E27FC236}">
                    <a16:creationId xmlns:a16="http://schemas.microsoft.com/office/drawing/2014/main" id="{1CDFD21D-C2DB-4094-9FD0-9801C10BA771}"/>
                  </a:ext>
                </a:extLst>
              </p:cNvPr>
              <p:cNvSpPr/>
              <p:nvPr/>
            </p:nvSpPr>
            <p:spPr>
              <a:xfrm>
                <a:off x="3012275" y="2532539"/>
                <a:ext cx="1827568" cy="612260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0AFC025-F736-41ED-A22E-D43EE950AF5E}"/>
                  </a:ext>
                </a:extLst>
              </p:cNvPr>
              <p:cNvSpPr/>
              <p:nvPr/>
            </p:nvSpPr>
            <p:spPr>
              <a:xfrm>
                <a:off x="2820195" y="634876"/>
                <a:ext cx="2375528" cy="716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B2704A3-9DC8-4EE3-8EBA-E7DE31D28790}"/>
                  </a:ext>
                </a:extLst>
              </p:cNvPr>
              <p:cNvSpPr/>
              <p:nvPr/>
            </p:nvSpPr>
            <p:spPr>
              <a:xfrm>
                <a:off x="3320257" y="1225707"/>
                <a:ext cx="1207954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PHP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C7A8FA-75E5-46DE-826E-856912672B33}"/>
                  </a:ext>
                </a:extLst>
              </p:cNvPr>
              <p:cNvSpPr/>
              <p:nvPr/>
            </p:nvSpPr>
            <p:spPr>
              <a:xfrm>
                <a:off x="3138379" y="1835708"/>
                <a:ext cx="1708345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MySQL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B81CBDE-7B1F-442D-8101-AB77CE18E4F5}"/>
                  </a:ext>
                </a:extLst>
              </p:cNvPr>
              <p:cNvSpPr/>
              <p:nvPr/>
            </p:nvSpPr>
            <p:spPr>
              <a:xfrm>
                <a:off x="3118420" y="2468360"/>
                <a:ext cx="1792268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Ubuntu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" name="矩形: 圓角 32">
                <a:extLst>
                  <a:ext uri="{FF2B5EF4-FFF2-40B4-BE49-F238E27FC236}">
                    <a16:creationId xmlns:a16="http://schemas.microsoft.com/office/drawing/2014/main" id="{44770B94-8284-469B-A34A-8F5DF37EE7FE}"/>
                  </a:ext>
                </a:extLst>
              </p:cNvPr>
              <p:cNvSpPr/>
              <p:nvPr/>
            </p:nvSpPr>
            <p:spPr>
              <a:xfrm>
                <a:off x="5054229" y="696357"/>
                <a:ext cx="2112087" cy="2732644"/>
              </a:xfrm>
              <a:prstGeom prst="roundRect">
                <a:avLst>
                  <a:gd name="adj" fmla="val 823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7AE4957C-8390-4D44-974C-3BEDE04EED59}"/>
                  </a:ext>
                </a:extLst>
              </p:cNvPr>
              <p:cNvSpPr/>
              <p:nvPr/>
            </p:nvSpPr>
            <p:spPr>
              <a:xfrm>
                <a:off x="5196488" y="1903825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C0C73AB3-E394-43CA-B4DE-0142AB352A5D}"/>
                  </a:ext>
                </a:extLst>
              </p:cNvPr>
              <p:cNvSpPr/>
              <p:nvPr/>
            </p:nvSpPr>
            <p:spPr>
              <a:xfrm>
                <a:off x="5196488" y="2532539"/>
                <a:ext cx="1827569" cy="612259"/>
              </a:xfrm>
              <a:prstGeom prst="roundRect">
                <a:avLst>
                  <a:gd name="adj" fmla="val 42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A5B5CD-C289-4761-BA3C-79A2D2FAAE9A}"/>
                  </a:ext>
                </a:extLst>
              </p:cNvPr>
              <p:cNvSpPr/>
              <p:nvPr/>
            </p:nvSpPr>
            <p:spPr>
              <a:xfrm>
                <a:off x="5003142" y="661023"/>
                <a:ext cx="2292133" cy="695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50" dirty="0">
                    <a:solidFill>
                      <a:schemeClr val="bg1"/>
                    </a:solidFill>
                  </a:rPr>
                  <a:t>CONTAINER</a:t>
                </a:r>
                <a:endParaRPr lang="zh-TW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EA308D9-180D-4E08-AEDD-C6EE03107F77}"/>
                  </a:ext>
                </a:extLst>
              </p:cNvPr>
              <p:cNvSpPr/>
              <p:nvPr/>
            </p:nvSpPr>
            <p:spPr>
              <a:xfrm>
                <a:off x="5470255" y="1871412"/>
                <a:ext cx="1449194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Static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15D9534-918E-4598-8CAF-66E4426622F3}"/>
                  </a:ext>
                </a:extLst>
              </p:cNvPr>
              <p:cNvSpPr/>
              <p:nvPr/>
            </p:nvSpPr>
            <p:spPr>
              <a:xfrm>
                <a:off x="5415822" y="2425740"/>
                <a:ext cx="1594221" cy="758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solidFill>
                      <a:schemeClr val="tx2"/>
                    </a:solidFill>
                  </a:rPr>
                  <a:t>Alpine</a:t>
                </a:r>
                <a:endParaRPr lang="zh-TW" altLang="en-US" sz="1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矩形: 圓角 40">
                <a:extLst>
                  <a:ext uri="{FF2B5EF4-FFF2-40B4-BE49-F238E27FC236}">
                    <a16:creationId xmlns:a16="http://schemas.microsoft.com/office/drawing/2014/main" id="{A7FDD895-E722-4396-8B44-9A389878D931}"/>
                  </a:ext>
                </a:extLst>
              </p:cNvPr>
              <p:cNvSpPr/>
              <p:nvPr/>
            </p:nvSpPr>
            <p:spPr>
              <a:xfrm>
                <a:off x="702554" y="3445455"/>
                <a:ext cx="6463762" cy="587055"/>
              </a:xfrm>
              <a:prstGeom prst="roundRect">
                <a:avLst>
                  <a:gd name="adj" fmla="val 2121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7BD0340-31D9-4B7E-84AA-94EE30CD20A6}"/>
                  </a:ext>
                </a:extLst>
              </p:cNvPr>
              <p:cNvSpPr/>
              <p:nvPr/>
            </p:nvSpPr>
            <p:spPr>
              <a:xfrm>
                <a:off x="3228112" y="3339632"/>
                <a:ext cx="1412650" cy="66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bg1"/>
                    </a:solidFill>
                  </a:rPr>
                  <a:t>Kernel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191CB92-77BC-42CA-91E1-3A4CA1F068DF}"/>
                </a:ext>
              </a:extLst>
            </p:cNvPr>
            <p:cNvGrpSpPr/>
            <p:nvPr/>
          </p:nvGrpSpPr>
          <p:grpSpPr>
            <a:xfrm>
              <a:off x="6264912" y="2046476"/>
              <a:ext cx="2401072" cy="1054782"/>
              <a:chOff x="4525678" y="4429919"/>
              <a:chExt cx="5196851" cy="2282957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2DA5F910-F876-4D66-9C20-55312DEE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5678" y="4429919"/>
                <a:ext cx="5196851" cy="2282957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8872F72-D69A-46FD-8537-8DCD6D2D9423}"/>
                  </a:ext>
                </a:extLst>
              </p:cNvPr>
              <p:cNvSpPr txBox="1"/>
              <p:nvPr/>
            </p:nvSpPr>
            <p:spPr>
              <a:xfrm>
                <a:off x="6666599" y="5120752"/>
                <a:ext cx="1898846" cy="842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bg1"/>
                    </a:solidFill>
                  </a:rPr>
                  <a:t>Docker</a:t>
                </a:r>
                <a:endParaRPr lang="zh-TW" altLang="en-US" sz="1400" dirty="0"/>
              </a:p>
            </p:txBody>
          </p:sp>
        </p:grp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421616" y="540736"/>
            <a:ext cx="3693183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</a:rPr>
              <a:t>啟動</a:t>
            </a:r>
            <a:r>
              <a:rPr lang="en-US" altLang="zh-TW" sz="3200" dirty="0">
                <a:solidFill>
                  <a:schemeClr val="bg1"/>
                </a:solidFill>
              </a:rPr>
              <a:t>Docker</a:t>
            </a: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B9B172-D0C9-4472-9BB4-F198A16CD1F9}"/>
              </a:ext>
            </a:extLst>
          </p:cNvPr>
          <p:cNvSpPr/>
          <p:nvPr/>
        </p:nvSpPr>
        <p:spPr>
          <a:xfrm>
            <a:off x="717162" y="1479284"/>
            <a:ext cx="7223388" cy="553998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dirty="0"/>
              <a:t>docker run </a:t>
            </a:r>
            <a:r>
              <a:rPr lang="en-US" altLang="zh-TW" sz="3000" dirty="0">
                <a:solidFill>
                  <a:srgbClr val="7030A0"/>
                </a:solidFill>
              </a:rPr>
              <a:t>-p</a:t>
            </a:r>
            <a:r>
              <a:rPr lang="en-US" altLang="zh-TW" sz="3000" dirty="0"/>
              <a:t> </a:t>
            </a:r>
            <a:r>
              <a:rPr lang="en-US" altLang="zh-TW" sz="3000" dirty="0">
                <a:solidFill>
                  <a:schemeClr val="accent2"/>
                </a:solidFill>
              </a:rPr>
              <a:t>80:80</a:t>
            </a:r>
            <a:r>
              <a:rPr lang="en-US" altLang="zh-TW" sz="3000" dirty="0"/>
              <a:t> </a:t>
            </a:r>
            <a:r>
              <a:rPr lang="en-US" altLang="zh-TW" sz="3000" dirty="0">
                <a:solidFill>
                  <a:srgbClr val="0070C0"/>
                </a:solidFill>
              </a:rPr>
              <a:t>-t</a:t>
            </a:r>
            <a:r>
              <a:rPr lang="en-US" altLang="zh-TW" sz="3000" dirty="0"/>
              <a:t> </a:t>
            </a:r>
            <a:r>
              <a:rPr lang="en-US" altLang="zh-TW" sz="3000" dirty="0" err="1">
                <a:solidFill>
                  <a:srgbClr val="FF0000"/>
                </a:solidFill>
              </a:rPr>
              <a:t>vulnerables</a:t>
            </a:r>
            <a:r>
              <a:rPr lang="en-US" altLang="zh-TW" sz="3000" dirty="0">
                <a:solidFill>
                  <a:srgbClr val="FF0000"/>
                </a:solidFill>
              </a:rPr>
              <a:t>/web-</a:t>
            </a:r>
            <a:r>
              <a:rPr lang="en-US" altLang="zh-TW" sz="3000" dirty="0" err="1">
                <a:solidFill>
                  <a:srgbClr val="FF0000"/>
                </a:solidFill>
              </a:rPr>
              <a:t>dvwa</a:t>
            </a:r>
            <a:endParaRPr lang="en-US" altLang="zh-TW" sz="3000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B3F4E4-38EC-419C-AA40-5F711E5C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708" y="2387055"/>
            <a:ext cx="5001631" cy="254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62A33F-E7F6-4D24-A0C9-2DAF456A72FC}"/>
              </a:ext>
            </a:extLst>
          </p:cNvPr>
          <p:cNvSpPr/>
          <p:nvPr/>
        </p:nvSpPr>
        <p:spPr>
          <a:xfrm>
            <a:off x="699463" y="3642204"/>
            <a:ext cx="3376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-t </a:t>
            </a:r>
            <a:r>
              <a:rPr lang="zh-TW" altLang="en-US" sz="2800" dirty="0">
                <a:solidFill>
                  <a:srgbClr val="444444"/>
                </a:solidFill>
                <a:latin typeface="Merriweather"/>
              </a:rPr>
              <a:t>一個虛擬的終端機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BB2B40-A7A3-4010-8886-755E6AB5FF90}"/>
              </a:ext>
            </a:extLst>
          </p:cNvPr>
          <p:cNvSpPr/>
          <p:nvPr/>
        </p:nvSpPr>
        <p:spPr>
          <a:xfrm>
            <a:off x="699463" y="2897147"/>
            <a:ext cx="2759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</a:rPr>
              <a:t>-p </a:t>
            </a:r>
            <a:r>
              <a:rPr lang="zh-TW" altLang="en-US" sz="2800" dirty="0">
                <a:solidFill>
                  <a:srgbClr val="444444"/>
                </a:solidFill>
                <a:latin typeface="Merriweather"/>
              </a:rPr>
              <a:t>指定一個端口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699463" y="2325499"/>
            <a:ext cx="1281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參數說明</a:t>
            </a:r>
            <a:r>
              <a:rPr lang="en-US" altLang="zh-TW" sz="2000" dirty="0"/>
              <a:t>:</a:t>
            </a:r>
            <a:endParaRPr lang="zh-TW" altLang="en-US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BB2B40-A7A3-4010-8886-755E6AB5FF90}"/>
              </a:ext>
            </a:extLst>
          </p:cNvPr>
          <p:cNvSpPr/>
          <p:nvPr/>
        </p:nvSpPr>
        <p:spPr>
          <a:xfrm>
            <a:off x="4989022" y="979233"/>
            <a:ext cx="1468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Image ID</a:t>
            </a:r>
            <a:endParaRPr lang="zh-TW" altLang="en-US" sz="2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7" y="1254619"/>
            <a:ext cx="3725645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步驟一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dirty="0">
                <a:solidFill>
                  <a:schemeClr val="bg1"/>
                </a:solidFill>
              </a:rPr>
              <a:t>登入</a:t>
            </a:r>
            <a:r>
              <a:rPr lang="en-US" altLang="zh-TW" sz="3200" dirty="0">
                <a:solidFill>
                  <a:schemeClr val="bg1"/>
                </a:solidFill>
              </a:rPr>
              <a:t>DVWA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49972"/>
            <a:ext cx="3865602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DVWA</a:t>
            </a:r>
            <a:r>
              <a:rPr lang="zh-TW" altLang="en-US" sz="3200" dirty="0">
                <a:solidFill>
                  <a:schemeClr val="bg1"/>
                </a:solidFill>
              </a:rPr>
              <a:t>漏洞平台建置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82" y="1997198"/>
            <a:ext cx="5322464" cy="3834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6B9B172-D0C9-4472-9BB4-F198A16CD1F9}"/>
              </a:ext>
            </a:extLst>
          </p:cNvPr>
          <p:cNvSpPr/>
          <p:nvPr/>
        </p:nvSpPr>
        <p:spPr>
          <a:xfrm>
            <a:off x="4279643" y="1891945"/>
            <a:ext cx="4756430" cy="1077218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在虛擬機中打開瀏覽器</a:t>
            </a:r>
            <a:endParaRPr lang="en-US" altLang="zh-TW" sz="3200" dirty="0"/>
          </a:p>
          <a:p>
            <a:r>
              <a:rPr lang="zh-TW" altLang="en-US" sz="3200" dirty="0"/>
              <a:t>打開 </a:t>
            </a:r>
            <a:r>
              <a:rPr lang="en-US" altLang="zh-TW" sz="3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127.0.0.1</a:t>
            </a:r>
            <a:r>
              <a:rPr lang="zh-TW" altLang="en-US" sz="3200" dirty="0"/>
              <a:t> 或 </a:t>
            </a:r>
            <a:r>
              <a:rPr lang="en-US" altLang="zh-TW" sz="3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localhost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BB055B-5E79-4625-AD45-C87894404B5F}"/>
              </a:ext>
            </a:extLst>
          </p:cNvPr>
          <p:cNvSpPr txBox="1"/>
          <p:nvPr/>
        </p:nvSpPr>
        <p:spPr>
          <a:xfrm>
            <a:off x="5148262" y="3716798"/>
            <a:ext cx="2646878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直接按下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7E2147-6C1F-48A6-8481-4230A364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0"/>
          <a:stretch/>
        </p:blipFill>
        <p:spPr>
          <a:xfrm>
            <a:off x="2057689" y="1940734"/>
            <a:ext cx="5028623" cy="3779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C89E08-E80D-4AD1-BAD7-3BB6D9BB5B62}"/>
              </a:ext>
            </a:extLst>
          </p:cNvPr>
          <p:cNvSpPr/>
          <p:nvPr/>
        </p:nvSpPr>
        <p:spPr>
          <a:xfrm>
            <a:off x="2409923" y="4982735"/>
            <a:ext cx="1405332" cy="313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BB055B-5E79-4625-AD45-C87894404B5F}"/>
              </a:ext>
            </a:extLst>
          </p:cNvPr>
          <p:cNvSpPr txBox="1"/>
          <p:nvPr/>
        </p:nvSpPr>
        <p:spPr>
          <a:xfrm>
            <a:off x="3683557" y="4174968"/>
            <a:ext cx="2236510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新增資料庫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49972"/>
            <a:ext cx="3865602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DVWA</a:t>
            </a:r>
            <a:r>
              <a:rPr lang="zh-TW" altLang="en-US" sz="3200" dirty="0">
                <a:solidFill>
                  <a:schemeClr val="bg1"/>
                </a:solidFill>
              </a:rPr>
              <a:t>漏洞平台建置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1254619"/>
            <a:ext cx="3581430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步驟二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dirty="0">
                <a:solidFill>
                  <a:schemeClr val="bg1"/>
                </a:solidFill>
              </a:rPr>
              <a:t>設定資料庫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49972"/>
            <a:ext cx="3711850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DVWA</a:t>
            </a:r>
            <a:r>
              <a:rPr lang="zh-TW" altLang="en-US" sz="3200" dirty="0">
                <a:solidFill>
                  <a:schemeClr val="bg1"/>
                </a:solidFill>
              </a:rPr>
              <a:t>漏洞平台建置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1254619"/>
            <a:ext cx="4812536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步驟三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dirty="0">
                <a:solidFill>
                  <a:schemeClr val="bg1"/>
                </a:solidFill>
              </a:rPr>
              <a:t>使用預設密碼登入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23" y="1959266"/>
            <a:ext cx="5217754" cy="37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C0CEAA0-BBB0-444D-9594-6C8972F7C605}"/>
              </a:ext>
            </a:extLst>
          </p:cNvPr>
          <p:cNvSpPr/>
          <p:nvPr/>
        </p:nvSpPr>
        <p:spPr>
          <a:xfrm>
            <a:off x="5337314" y="3222094"/>
            <a:ext cx="365428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/>
              <a:t>預設帳密</a:t>
            </a:r>
            <a:r>
              <a:rPr lang="en-US" altLang="zh-TW" sz="2800" dirty="0"/>
              <a:t>:</a:t>
            </a:r>
            <a:br>
              <a:rPr lang="en-US" altLang="zh-TW" sz="2800" dirty="0"/>
            </a:br>
            <a:r>
              <a:rPr lang="en-US" altLang="zh-TW" sz="2800" dirty="0"/>
              <a:t>Username: admin</a:t>
            </a:r>
            <a:br>
              <a:rPr lang="en-US" altLang="zh-TW" sz="2800" dirty="0"/>
            </a:br>
            <a:r>
              <a:rPr lang="en-US" altLang="zh-TW" sz="2800" dirty="0"/>
              <a:t>Password: password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9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49972"/>
            <a:ext cx="2891112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DVWA</a:t>
            </a:r>
            <a:r>
              <a:rPr lang="zh-TW" altLang="en-US" sz="3200" dirty="0">
                <a:solidFill>
                  <a:schemeClr val="bg1"/>
                </a:solidFill>
              </a:rPr>
              <a:t>漏洞平台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66C82A-BC3B-4700-9220-F7EEB61D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28" y="1600200"/>
            <a:ext cx="3686484" cy="3609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E36941-83EF-48DF-AA5F-62010DE138C6}"/>
              </a:ext>
            </a:extLst>
          </p:cNvPr>
          <p:cNvSpPr/>
          <p:nvPr/>
        </p:nvSpPr>
        <p:spPr>
          <a:xfrm>
            <a:off x="152400" y="1295400"/>
            <a:ext cx="5161588" cy="407291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214313" indent="-214313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DVWA</a:t>
            </a:r>
            <a:r>
              <a:rPr lang="zh-TW" altLang="en-US" dirty="0"/>
              <a:t>（</a:t>
            </a:r>
            <a:r>
              <a:rPr lang="en-US" altLang="zh-TW" dirty="0"/>
              <a:t>Damn Vulnerable Web Application</a:t>
            </a:r>
            <a:r>
              <a:rPr lang="zh-TW" altLang="en-US" dirty="0"/>
              <a:t>）    是用來鑑別安全脆弱性的</a:t>
            </a:r>
            <a:r>
              <a:rPr lang="en-US" altLang="zh-TW" dirty="0"/>
              <a:t>Web</a:t>
            </a:r>
            <a:r>
              <a:rPr lang="zh-TW" altLang="en-US" dirty="0"/>
              <a:t>應用，為安全專業人員測試專業技能及工具提供合法之環境，幫助理解</a:t>
            </a:r>
            <a:r>
              <a:rPr lang="en-US" altLang="zh-TW" dirty="0"/>
              <a:t>web</a:t>
            </a:r>
            <a:r>
              <a:rPr lang="zh-TW" altLang="en-US" dirty="0"/>
              <a:t>應用安全防範過程。</a:t>
            </a:r>
          </a:p>
          <a:p>
            <a:pPr marL="214313" indent="-214313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有多個模組類型：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暴力破解</a:t>
            </a:r>
            <a:r>
              <a:rPr lang="en-US" altLang="zh-TW" dirty="0"/>
              <a:t>, </a:t>
            </a:r>
            <a:r>
              <a:rPr lang="zh-TW" altLang="en-US" dirty="0"/>
              <a:t>指令注入</a:t>
            </a:r>
            <a:r>
              <a:rPr lang="en-US" altLang="zh-TW" dirty="0"/>
              <a:t>, </a:t>
            </a:r>
            <a:r>
              <a:rPr lang="zh-TW" altLang="en-US" dirty="0"/>
              <a:t>跨站請求偽造</a:t>
            </a:r>
            <a:r>
              <a:rPr lang="en-US" altLang="zh-TW" dirty="0"/>
              <a:t>, </a:t>
            </a:r>
            <a:r>
              <a:rPr lang="zh-TW" altLang="en-US" dirty="0"/>
              <a:t>文件包含</a:t>
            </a:r>
            <a:r>
              <a:rPr lang="en-US" altLang="zh-TW" dirty="0"/>
              <a:t>, </a:t>
            </a:r>
            <a:r>
              <a:rPr lang="zh-TW" altLang="en-US" dirty="0"/>
              <a:t>檔案上傳</a:t>
            </a:r>
            <a:r>
              <a:rPr lang="en-US" altLang="zh-TW" dirty="0"/>
              <a:t>, SQL</a:t>
            </a:r>
            <a:r>
              <a:rPr lang="zh-TW" altLang="en-US" dirty="0"/>
              <a:t>注入</a:t>
            </a:r>
            <a:r>
              <a:rPr lang="en-US" altLang="zh-TW" dirty="0"/>
              <a:t>,SQL</a:t>
            </a:r>
            <a:r>
              <a:rPr lang="zh-TW" altLang="en-US" dirty="0"/>
              <a:t>盲注</a:t>
            </a:r>
            <a:r>
              <a:rPr lang="en-US" altLang="zh-TW" dirty="0"/>
              <a:t>,XSS</a:t>
            </a:r>
            <a:r>
              <a:rPr lang="zh-TW" altLang="en-US" dirty="0"/>
              <a:t>指令碼</a:t>
            </a:r>
            <a:r>
              <a:rPr lang="en-US" altLang="zh-TW" dirty="0"/>
              <a:t>…</a:t>
            </a:r>
            <a:r>
              <a:rPr lang="en-US" altLang="zh-TW" dirty="0" err="1"/>
              <a:t>etc</a:t>
            </a:r>
            <a:r>
              <a:rPr lang="en-US" altLang="zh-TW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網站漏洞測試</a:t>
            </a:r>
            <a:endParaRPr lang="en-US" altLang="zh-TW" sz="5400" dirty="0"/>
          </a:p>
          <a:p>
            <a:pPr algn="ctr"/>
            <a:r>
              <a:rPr lang="zh-TW" altLang="en-US" sz="5400" dirty="0">
                <a:solidFill>
                  <a:srgbClr val="FFFF00"/>
                </a:solidFill>
              </a:rPr>
              <a:t>初體驗</a:t>
            </a:r>
          </a:p>
        </p:txBody>
      </p:sp>
    </p:spTree>
    <p:extLst>
      <p:ext uri="{BB962C8B-B14F-4D97-AF65-F5344CB8AC3E}">
        <p14:creationId xmlns:p14="http://schemas.microsoft.com/office/powerpoint/2010/main" val="3044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34" y="235816"/>
            <a:ext cx="7500240" cy="6405129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350982" y="4599709"/>
            <a:ext cx="535552" cy="526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94327" y="4599709"/>
            <a:ext cx="1828800" cy="4618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4800" dirty="0"/>
              <a:t>每年都有很多網站爆發漏洞</a:t>
            </a:r>
            <a:endParaRPr lang="en-US" altLang="zh-TW" sz="4800" dirty="0"/>
          </a:p>
          <a:p>
            <a:pPr algn="ctr">
              <a:defRPr/>
            </a:pPr>
            <a:r>
              <a:rPr lang="zh-TW" altLang="en-US" sz="4800" dirty="0"/>
              <a:t>造成龐大損失</a:t>
            </a:r>
          </a:p>
        </p:txBody>
      </p:sp>
    </p:spTree>
    <p:extLst>
      <p:ext uri="{BB962C8B-B14F-4D97-AF65-F5344CB8AC3E}">
        <p14:creationId xmlns:p14="http://schemas.microsoft.com/office/powerpoint/2010/main" val="1723934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1338782"/>
            <a:ext cx="4155368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DVWA</a:t>
            </a:r>
            <a:r>
              <a:rPr lang="zh-TW" altLang="en-US" sz="2400" dirty="0">
                <a:solidFill>
                  <a:schemeClr val="bg1"/>
                </a:solidFill>
              </a:rPr>
              <a:t>漏洞平台</a:t>
            </a:r>
            <a:r>
              <a:rPr lang="en-US" altLang="zh-TW" sz="2400" dirty="0">
                <a:solidFill>
                  <a:schemeClr val="bg1"/>
                </a:solidFill>
              </a:rPr>
              <a:t>-</a:t>
            </a:r>
            <a:r>
              <a:rPr lang="zh-TW" altLang="en-US" sz="2400" dirty="0">
                <a:solidFill>
                  <a:srgbClr val="FFFF00"/>
                </a:solidFill>
              </a:rPr>
              <a:t>四種安全等級</a:t>
            </a:r>
            <a:endParaRPr lang="en-US" altLang="zh-TW" sz="2400" dirty="0">
              <a:solidFill>
                <a:srgbClr val="FFFF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5814D8-7532-45A3-8664-47441658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62" y="1865670"/>
            <a:ext cx="4342788" cy="4002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6AE22AD-1133-40E1-9FE3-957BFDF78D82}"/>
              </a:ext>
            </a:extLst>
          </p:cNvPr>
          <p:cNvSpPr/>
          <p:nvPr/>
        </p:nvSpPr>
        <p:spPr>
          <a:xfrm>
            <a:off x="5148262" y="4015135"/>
            <a:ext cx="1309688" cy="695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D8500A-EC09-4654-8674-8E64CD4526A4}"/>
              </a:ext>
            </a:extLst>
          </p:cNvPr>
          <p:cNvSpPr/>
          <p:nvPr/>
        </p:nvSpPr>
        <p:spPr>
          <a:xfrm>
            <a:off x="553998" y="2130253"/>
            <a:ext cx="3897986" cy="34396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zh-TW" altLang="en-US" sz="2600" dirty="0"/>
              <a:t>不同等級分不同難度</a:t>
            </a:r>
            <a:endParaRPr lang="en-US" altLang="zh-TW" sz="2600" dirty="0"/>
          </a:p>
          <a:p>
            <a:pPr marL="214313" indent="-214313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srgbClr val="00B050"/>
                </a:solidFill>
              </a:rPr>
              <a:t>Low</a:t>
            </a:r>
            <a:r>
              <a:rPr lang="zh-TW" altLang="en-US" sz="2600" dirty="0">
                <a:solidFill>
                  <a:srgbClr val="00B050"/>
                </a:solidFill>
              </a:rPr>
              <a:t>：簡單</a:t>
            </a:r>
            <a:endParaRPr lang="en-US" altLang="zh-TW" sz="2600" dirty="0">
              <a:solidFill>
                <a:srgbClr val="00B050"/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schemeClr val="accent2"/>
                </a:solidFill>
              </a:rPr>
              <a:t>Medium</a:t>
            </a:r>
            <a:r>
              <a:rPr lang="zh-TW" altLang="en-US" sz="2600" dirty="0">
                <a:solidFill>
                  <a:schemeClr val="accent2"/>
                </a:solidFill>
              </a:rPr>
              <a:t>：普通</a:t>
            </a:r>
            <a:endParaRPr lang="en-US" altLang="zh-TW" sz="2600" dirty="0">
              <a:solidFill>
                <a:schemeClr val="accent2"/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srgbClr val="FF0000"/>
                </a:solidFill>
              </a:rPr>
              <a:t>High</a:t>
            </a:r>
            <a:r>
              <a:rPr lang="zh-TW" altLang="en-US" sz="2600" dirty="0">
                <a:solidFill>
                  <a:srgbClr val="FF0000"/>
                </a:solidFill>
              </a:rPr>
              <a:t>：困難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srgbClr val="7030A0"/>
                </a:solidFill>
              </a:rPr>
              <a:t>Impossible</a:t>
            </a:r>
            <a:r>
              <a:rPr lang="zh-TW" altLang="en-US" sz="2600" dirty="0">
                <a:solidFill>
                  <a:srgbClr val="7030A0"/>
                </a:solidFill>
              </a:rPr>
              <a:t>：不可能</a:t>
            </a:r>
            <a:endParaRPr lang="en-US" altLang="zh-TW" sz="2600" dirty="0">
              <a:solidFill>
                <a:srgbClr val="7030A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9B402A-F2E0-4E28-B52A-82CD381964EC}"/>
              </a:ext>
            </a:extLst>
          </p:cNvPr>
          <p:cNvSpPr txBox="1"/>
          <p:nvPr/>
        </p:nvSpPr>
        <p:spPr>
          <a:xfrm>
            <a:off x="4826671" y="1084866"/>
            <a:ext cx="4162871" cy="71558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4050" dirty="0">
                <a:solidFill>
                  <a:schemeClr val="bg1"/>
                </a:solidFill>
              </a:rPr>
              <a:t>本次教學使用</a:t>
            </a:r>
            <a:r>
              <a:rPr lang="en-US" altLang="zh-TW" sz="4050" dirty="0">
                <a:solidFill>
                  <a:schemeClr val="bg1"/>
                </a:solidFill>
              </a:rPr>
              <a:t>Low</a:t>
            </a:r>
            <a:endParaRPr lang="zh-TW" altLang="en-US" sz="405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49972"/>
            <a:ext cx="3711850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DVWA</a:t>
            </a:r>
            <a:r>
              <a:rPr lang="zh-TW" altLang="en-US" sz="3200" dirty="0">
                <a:solidFill>
                  <a:schemeClr val="bg1"/>
                </a:solidFill>
              </a:rPr>
              <a:t>漏洞平台建置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4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Command injection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535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322" y="235817"/>
            <a:ext cx="7886700" cy="780183"/>
          </a:xfrm>
        </p:spPr>
        <p:txBody>
          <a:bodyPr/>
          <a:lstStyle/>
          <a:p>
            <a:r>
              <a:rPr lang="zh-TW" altLang="en-US" dirty="0"/>
              <a:t>正常輸入</a:t>
            </a:r>
            <a:r>
              <a:rPr lang="en-US" altLang="zh-TW" dirty="0"/>
              <a:t>::216.58.200.36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10" y="892753"/>
            <a:ext cx="7735712" cy="43513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40990"/>
            <a:ext cx="5394863" cy="31781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8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測試型輸入</a:t>
            </a:r>
            <a:r>
              <a:rPr lang="en-US" altLang="zh-TW" dirty="0"/>
              <a:t>::216.58.200.36</a:t>
            </a:r>
            <a:r>
              <a:rPr lang="en-US" altLang="zh-TW" dirty="0">
                <a:solidFill>
                  <a:srgbClr val="FF0000"/>
                </a:solidFill>
              </a:rPr>
              <a:t>;</a:t>
            </a:r>
            <a:r>
              <a:rPr lang="en-US" altLang="zh-TW" dirty="0"/>
              <a:t>ls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447800"/>
            <a:ext cx="7735712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測試型輸入</a:t>
            </a:r>
            <a:r>
              <a:rPr lang="en-US" altLang="zh-TW" dirty="0"/>
              <a:t>::</a:t>
            </a:r>
            <a:r>
              <a:rPr lang="fr-FR" altLang="zh-TW" dirty="0"/>
              <a:t>216.58.200.36; cd ../../../../../&amp;&amp; cat /etc/passwd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752600"/>
            <a:ext cx="7735712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7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SQLi</a:t>
            </a:r>
            <a:r>
              <a:rPr lang="en-US" altLang="zh-TW" sz="5400" dirty="0"/>
              <a:t> injection</a:t>
            </a:r>
          </a:p>
          <a:p>
            <a:pPr algn="ctr"/>
            <a:r>
              <a:rPr lang="zh-TW" altLang="en-US" sz="4000" dirty="0">
                <a:solidFill>
                  <a:srgbClr val="FFFF00"/>
                </a:solidFill>
              </a:rPr>
              <a:t>攻擊實務</a:t>
            </a:r>
          </a:p>
        </p:txBody>
      </p:sp>
    </p:spTree>
    <p:extLst>
      <p:ext uri="{BB962C8B-B14F-4D97-AF65-F5344CB8AC3E}">
        <p14:creationId xmlns:p14="http://schemas.microsoft.com/office/powerpoint/2010/main" val="179051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0"/>
            <a:ext cx="7886700" cy="1325563"/>
          </a:xfrm>
        </p:spPr>
        <p:txBody>
          <a:bodyPr/>
          <a:lstStyle/>
          <a:p>
            <a:r>
              <a:rPr lang="zh-TW" altLang="en-US" dirty="0"/>
              <a:t>正常輸入</a:t>
            </a:r>
            <a:r>
              <a:rPr lang="en-US" altLang="zh-TW" dirty="0"/>
              <a:t>::1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379" y="1081089"/>
            <a:ext cx="4426080" cy="29872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133600"/>
            <a:ext cx="5458805" cy="37215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7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F1CA19D1-F6BB-48F1-B1DD-BB15FF6AA68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9" y="1309688"/>
            <a:ext cx="4402334" cy="2987299"/>
          </a:xfrm>
          <a:prstGeom prst="rect">
            <a:avLst/>
          </a:prstGeom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0"/>
            <a:ext cx="7886700" cy="1325563"/>
          </a:xfrm>
        </p:spPr>
        <p:txBody>
          <a:bodyPr/>
          <a:lstStyle/>
          <a:p>
            <a:r>
              <a:rPr lang="zh-TW" altLang="en-US" dirty="0"/>
              <a:t>測試型輸入</a:t>
            </a:r>
            <a:r>
              <a:rPr lang="en-US" altLang="zh-TW" dirty="0"/>
              <a:t>::1' OR '1'= '1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2FA7E16-2343-4551-962A-AF8C72D7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362200"/>
            <a:ext cx="5503665" cy="3684601"/>
          </a:xfrm>
          <a:prstGeom prst="rect">
            <a:avLst/>
          </a:prstGeom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2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78DB4B-5ABE-4BCE-8855-7F71D6F802ED}"/>
              </a:ext>
            </a:extLst>
          </p:cNvPr>
          <p:cNvSpPr txBox="1"/>
          <p:nvPr/>
        </p:nvSpPr>
        <p:spPr>
          <a:xfrm>
            <a:off x="615581" y="814811"/>
            <a:ext cx="80448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&lt;?php </a:t>
            </a:r>
            <a:br>
              <a:rPr lang="zh-TW" altLang="zh-TW" sz="1400" dirty="0">
                <a:solidFill>
                  <a:srgbClr val="0000BB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if( isset(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$_REQUEST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'Submit'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 ) ) {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// Get input </a:t>
            </a:r>
            <a:br>
              <a:rPr lang="zh-TW" altLang="zh-TW" sz="1400" dirty="0">
                <a:solidFill>
                  <a:srgbClr val="FF80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$id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$_REQUEST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'id'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// Check database </a:t>
            </a:r>
            <a:br>
              <a:rPr lang="zh-TW" altLang="zh-TW" sz="1400" dirty="0">
                <a:solidFill>
                  <a:srgbClr val="FF80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$query 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"SELECT first_name, last_name FROM users WHERE user_id = '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$id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';"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$result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mysqli_query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$GLOBALS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"___mysqli_ston"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],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$query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) or die(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'&lt;pre&gt;'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. ((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is_object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$GLOBALS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"___mysqli_ston"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])) ?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mysqli_error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$GLOBALS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"___mysqli_ston"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]) : ((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$___mysqli_res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mysqli_connect_error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()) ?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$___mysqli_res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: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false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)) .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'&lt;/pre&gt;'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);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// Get results </a:t>
            </a:r>
            <a:br>
              <a:rPr lang="zh-TW" altLang="zh-TW" sz="1400" dirty="0">
                <a:solidFill>
                  <a:srgbClr val="FF80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while(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$row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mysqli_fetch_assoc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$result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) ) {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    </a:t>
            </a: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// Get values </a:t>
            </a:r>
            <a:br>
              <a:rPr lang="zh-TW" altLang="zh-TW" sz="1400" dirty="0">
                <a:solidFill>
                  <a:srgbClr val="FF80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    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$first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$row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"first_name"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$last 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$row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"last_name"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    </a:t>
            </a: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// Feedback for end user </a:t>
            </a:r>
            <a:br>
              <a:rPr lang="zh-TW" altLang="zh-TW" sz="1400" dirty="0">
                <a:solidFill>
                  <a:srgbClr val="FF80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FF8000"/>
                </a:solidFill>
                <a:latin typeface="Arial Unicode MS"/>
              </a:rPr>
              <a:t>       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echo 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"&lt;pre&gt;ID: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{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$id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}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&lt;br /&gt;First name: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{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$first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}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&lt;br /&gt;Surname: 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{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$last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}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&lt;/pre&gt;"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}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    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mysqli_close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(</a:t>
            </a: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$GLOBALS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[</a:t>
            </a:r>
            <a:r>
              <a:rPr lang="zh-TW" altLang="zh-TW" sz="1400" dirty="0">
                <a:solidFill>
                  <a:srgbClr val="DD0000"/>
                </a:solidFill>
                <a:latin typeface="Arial Unicode MS"/>
              </a:rPr>
              <a:t>"___mysqli_ston"</a:t>
            </a: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]);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7700"/>
                </a:solidFill>
                <a:latin typeface="Arial Unicode MS"/>
              </a:rPr>
              <a:t>} </a:t>
            </a:r>
            <a:br>
              <a:rPr lang="zh-TW" altLang="zh-TW" sz="1400" dirty="0">
                <a:solidFill>
                  <a:srgbClr val="007700"/>
                </a:solidFill>
                <a:latin typeface="Arial Unicode MS"/>
              </a:rPr>
            </a:br>
            <a:r>
              <a:rPr lang="zh-TW" altLang="zh-TW" sz="1400" dirty="0">
                <a:solidFill>
                  <a:srgbClr val="0000BB"/>
                </a:solidFill>
                <a:latin typeface="Arial Unicode MS"/>
              </a:rPr>
              <a:t>?&gt;</a:t>
            </a:r>
            <a:endParaRPr lang="zh-TW" altLang="en-US" sz="14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90CA7A2F-84EB-4E21-A008-48E8B7506D9B}"/>
              </a:ext>
            </a:extLst>
          </p:cNvPr>
          <p:cNvSpPr>
            <a:spLocks noGrp="1"/>
          </p:cNvSpPr>
          <p:nvPr/>
        </p:nvSpPr>
        <p:spPr>
          <a:xfrm>
            <a:off x="615581" y="210909"/>
            <a:ext cx="2358528" cy="78216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 dirty="0"/>
              <a:t>原始碼分析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4FB6BE-A5A8-42E8-9CB8-69CEC2BEC316}"/>
              </a:ext>
            </a:extLst>
          </p:cNvPr>
          <p:cNvSpPr txBox="1"/>
          <p:nvPr/>
        </p:nvSpPr>
        <p:spPr>
          <a:xfrm>
            <a:off x="3007649" y="1460723"/>
            <a:ext cx="589456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發現沒有對輸入做任何檢查直接做</a:t>
            </a:r>
            <a:r>
              <a:rPr lang="en-US" altLang="zh-TW" sz="2400" dirty="0">
                <a:solidFill>
                  <a:srgbClr val="FF0000"/>
                </a:solidFill>
              </a:rPr>
              <a:t>SQL</a:t>
            </a:r>
            <a:r>
              <a:rPr lang="zh-TW" altLang="en-US" sz="2400" dirty="0">
                <a:solidFill>
                  <a:srgbClr val="FF0000"/>
                </a:solidFill>
              </a:rPr>
              <a:t>查詢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778F6816-D42D-4EE0-9724-A45C65DC0651}"/>
              </a:ext>
            </a:extLst>
          </p:cNvPr>
          <p:cNvSpPr/>
          <p:nvPr/>
        </p:nvSpPr>
        <p:spPr>
          <a:xfrm rot="9002557">
            <a:off x="6506190" y="1889929"/>
            <a:ext cx="537320" cy="438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9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96154"/>
            <a:ext cx="2994965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</a:rPr>
              <a:t>SQLi</a:t>
            </a:r>
            <a:r>
              <a:rPr lang="en-US" altLang="zh-TW" sz="2400" dirty="0">
                <a:solidFill>
                  <a:schemeClr val="bg1"/>
                </a:solidFill>
              </a:rPr>
              <a:t> injection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B13A0F3-42D7-497F-B3E5-D2ED04A58FE9}"/>
              </a:ext>
            </a:extLst>
          </p:cNvPr>
          <p:cNvSpPr>
            <a:spLocks noGrp="1"/>
          </p:cNvSpPr>
          <p:nvPr/>
        </p:nvSpPr>
        <p:spPr>
          <a:xfrm>
            <a:off x="2442657" y="367559"/>
            <a:ext cx="110630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 dirty="0">
                <a:solidFill>
                  <a:schemeClr val="bg1"/>
                </a:solidFill>
              </a:rPr>
              <a:t>原理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8B98A2-5D3B-4E35-ACD6-0959FD1632B6}"/>
              </a:ext>
            </a:extLst>
          </p:cNvPr>
          <p:cNvSpPr/>
          <p:nvPr/>
        </p:nvSpPr>
        <p:spPr>
          <a:xfrm>
            <a:off x="475474" y="2138919"/>
            <a:ext cx="791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0000BB"/>
                </a:solidFill>
                <a:latin typeface="Arial Unicode MS"/>
              </a:rPr>
              <a:t>$query  </a:t>
            </a:r>
            <a:r>
              <a:rPr lang="zh-TW" altLang="zh-TW" dirty="0">
                <a:solidFill>
                  <a:srgbClr val="007700"/>
                </a:solidFill>
                <a:latin typeface="Arial Unicode MS"/>
              </a:rPr>
              <a:t>= </a:t>
            </a:r>
            <a:r>
              <a:rPr lang="zh-TW" altLang="zh-TW" dirty="0">
                <a:solidFill>
                  <a:srgbClr val="DD0000"/>
                </a:solidFill>
                <a:latin typeface="Arial Unicode MS"/>
              </a:rPr>
              <a:t>"SELECT first_name, last_name FROM users WHERE user_id = '</a:t>
            </a:r>
            <a:r>
              <a:rPr lang="zh-TW" altLang="zh-TW" dirty="0">
                <a:solidFill>
                  <a:srgbClr val="0000BB"/>
                </a:solidFill>
                <a:latin typeface="Arial Unicode MS"/>
              </a:rPr>
              <a:t>$id</a:t>
            </a:r>
            <a:r>
              <a:rPr lang="zh-TW" altLang="zh-TW" dirty="0">
                <a:solidFill>
                  <a:srgbClr val="DD0000"/>
                </a:solidFill>
                <a:latin typeface="Arial Unicode MS"/>
              </a:rPr>
              <a:t>';"</a:t>
            </a:r>
            <a:r>
              <a:rPr lang="zh-TW" altLang="zh-TW" dirty="0">
                <a:solidFill>
                  <a:srgbClr val="007700"/>
                </a:solidFill>
                <a:latin typeface="Arial Unicode MS"/>
              </a:rPr>
              <a:t>;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633DC5-6708-4E52-B8CC-73118A87F099}"/>
              </a:ext>
            </a:extLst>
          </p:cNvPr>
          <p:cNvSpPr/>
          <p:nvPr/>
        </p:nvSpPr>
        <p:spPr>
          <a:xfrm>
            <a:off x="5769171" y="673415"/>
            <a:ext cx="28600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000" dirty="0">
                <a:solidFill>
                  <a:srgbClr val="0000BB"/>
                </a:solidFill>
                <a:latin typeface="Arial Unicode MS"/>
              </a:rPr>
              <a:t>$id</a:t>
            </a:r>
            <a:r>
              <a:rPr lang="en-US" altLang="zh-TW" sz="3000" dirty="0">
                <a:solidFill>
                  <a:srgbClr val="0000BB"/>
                </a:solidFill>
                <a:latin typeface="Arial Unicode MS"/>
              </a:rPr>
              <a:t> </a:t>
            </a:r>
            <a:r>
              <a:rPr lang="en-US" altLang="zh-TW" sz="3000" dirty="0">
                <a:latin typeface="Arial Unicode MS"/>
              </a:rPr>
              <a:t>=</a:t>
            </a:r>
            <a:r>
              <a:rPr lang="en-US" altLang="zh-TW" sz="3000" dirty="0">
                <a:solidFill>
                  <a:srgbClr val="0000BB"/>
                </a:solidFill>
                <a:latin typeface="Arial Unicode MS"/>
              </a:rPr>
              <a:t> </a:t>
            </a:r>
            <a:r>
              <a:rPr lang="en-US" altLang="zh-TW" sz="3000" dirty="0">
                <a:solidFill>
                  <a:srgbClr val="FF0000"/>
                </a:solidFill>
                <a:latin typeface="Arial Unicode MS"/>
              </a:rPr>
              <a:t>1</a:t>
            </a:r>
            <a:r>
              <a:rPr lang="zh-TW" altLang="zh-TW" sz="3000" dirty="0">
                <a:solidFill>
                  <a:srgbClr val="FF0000"/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rgbClr val="FF0000"/>
                </a:solidFill>
                <a:latin typeface="Arial Unicode MS"/>
              </a:rPr>
              <a:t> OR </a:t>
            </a:r>
            <a:r>
              <a:rPr lang="zh-TW" altLang="zh-TW" sz="3000" dirty="0">
                <a:solidFill>
                  <a:srgbClr val="FF0000"/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rgbClr val="FF0000"/>
                </a:solidFill>
                <a:latin typeface="Arial Unicode MS"/>
              </a:rPr>
              <a:t>1</a:t>
            </a:r>
            <a:r>
              <a:rPr lang="zh-TW" altLang="zh-TW" sz="3000" dirty="0">
                <a:solidFill>
                  <a:srgbClr val="FF0000"/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rgbClr val="FF0000"/>
                </a:solidFill>
                <a:latin typeface="Arial Unicode MS"/>
              </a:rPr>
              <a:t>=</a:t>
            </a:r>
            <a:r>
              <a:rPr lang="zh-TW" altLang="zh-TW" sz="3000" dirty="0">
                <a:solidFill>
                  <a:srgbClr val="FF0000"/>
                </a:solidFill>
                <a:latin typeface="Arial Unicode MS"/>
              </a:rPr>
              <a:t> '</a:t>
            </a:r>
            <a:r>
              <a:rPr lang="en-US" altLang="zh-TW" sz="3000" dirty="0">
                <a:solidFill>
                  <a:srgbClr val="FF0000"/>
                </a:solidFill>
                <a:latin typeface="Arial Unicode MS"/>
              </a:rPr>
              <a:t>1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520AE92B-3539-4EE9-A072-B8EA831821AE}"/>
              </a:ext>
            </a:extLst>
          </p:cNvPr>
          <p:cNvSpPr/>
          <p:nvPr/>
        </p:nvSpPr>
        <p:spPr>
          <a:xfrm rot="5400000">
            <a:off x="6926310" y="1500313"/>
            <a:ext cx="984380" cy="438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矩形 2"/>
          <p:cNvSpPr/>
          <p:nvPr/>
        </p:nvSpPr>
        <p:spPr>
          <a:xfrm>
            <a:off x="3065791" y="315228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first_name</a:t>
            </a:r>
            <a:r>
              <a:rPr lang="en-US" altLang="zh-TW" sz="2400" dirty="0"/>
              <a:t>, </a:t>
            </a:r>
            <a:r>
              <a:rPr lang="en-US" altLang="zh-TW" sz="2400" dirty="0" err="1"/>
              <a:t>last_name</a:t>
            </a:r>
            <a:r>
              <a:rPr lang="en-US" altLang="zh-TW" sz="2400" dirty="0"/>
              <a:t> 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n-US" altLang="zh-TW" sz="2400" dirty="0"/>
              <a:t> users 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user_id</a:t>
            </a:r>
            <a:r>
              <a:rPr lang="en-US" altLang="zh-TW" sz="2400" dirty="0"/>
              <a:t> = '$id';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1346023" y="3123300"/>
            <a:ext cx="141577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查詢語法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6023" y="4843270"/>
            <a:ext cx="509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SQL==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structurd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Query Language==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結構化查詢語言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8504" y="298155"/>
            <a:ext cx="4869296" cy="874863"/>
          </a:xfrm>
        </p:spPr>
        <p:txBody>
          <a:bodyPr/>
          <a:lstStyle/>
          <a:p>
            <a:r>
              <a:rPr lang="en-US" altLang="zh-TW" dirty="0"/>
              <a:t>HITCON zero day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1981" y="1693135"/>
            <a:ext cx="8107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ZeroDay</a:t>
            </a:r>
            <a:r>
              <a:rPr lang="en-US" altLang="zh-TW" dirty="0"/>
              <a:t> </a:t>
            </a:r>
            <a:r>
              <a:rPr lang="zh-TW" altLang="en-US" dirty="0"/>
              <a:t>是一個銜接資安專家與組織間的良性溝通橋樑的漏洞提報平台，專門協助接獲漏洞通報並提報予組織和修正漏洞等服務。</a:t>
            </a:r>
          </a:p>
        </p:txBody>
      </p:sp>
      <p:sp>
        <p:nvSpPr>
          <p:cNvPr id="5" name="矩形 4"/>
          <p:cNvSpPr/>
          <p:nvPr/>
        </p:nvSpPr>
        <p:spPr>
          <a:xfrm>
            <a:off x="533400" y="997650"/>
            <a:ext cx="2734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https://zeroday.hitcon.org/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99" y="2514600"/>
            <a:ext cx="8160108" cy="3211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40112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553998" y="596154"/>
            <a:ext cx="2113002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</a:rPr>
              <a:t>SQLi</a:t>
            </a:r>
            <a:r>
              <a:rPr lang="en-US" altLang="zh-TW" sz="2400" dirty="0">
                <a:solidFill>
                  <a:schemeClr val="bg1"/>
                </a:solidFill>
              </a:rPr>
              <a:t> injection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B13A0F3-42D7-497F-B3E5-D2ED04A58FE9}"/>
              </a:ext>
            </a:extLst>
          </p:cNvPr>
          <p:cNvSpPr>
            <a:spLocks noGrp="1"/>
          </p:cNvSpPr>
          <p:nvPr/>
        </p:nvSpPr>
        <p:spPr>
          <a:xfrm>
            <a:off x="2642616" y="330237"/>
            <a:ext cx="110630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 dirty="0"/>
              <a:t>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633DC5-6708-4E52-B8CC-73118A87F099}"/>
              </a:ext>
            </a:extLst>
          </p:cNvPr>
          <p:cNvSpPr/>
          <p:nvPr/>
        </p:nvSpPr>
        <p:spPr>
          <a:xfrm>
            <a:off x="5139000" y="2609337"/>
            <a:ext cx="28600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000" dirty="0">
                <a:solidFill>
                  <a:srgbClr val="0000BB"/>
                </a:solidFill>
                <a:latin typeface="Arial Unicode MS"/>
              </a:rPr>
              <a:t>$id</a:t>
            </a:r>
            <a:r>
              <a:rPr lang="en-US" altLang="zh-TW" sz="3000" dirty="0">
                <a:solidFill>
                  <a:srgbClr val="0000BB"/>
                </a:solidFill>
                <a:latin typeface="Arial Unicode MS"/>
              </a:rPr>
              <a:t> </a:t>
            </a:r>
            <a:r>
              <a:rPr lang="en-US" altLang="zh-TW" sz="3000" dirty="0">
                <a:latin typeface="Arial Unicode MS"/>
              </a:rPr>
              <a:t>=</a:t>
            </a:r>
            <a:r>
              <a:rPr lang="en-US" altLang="zh-TW" sz="3000" dirty="0">
                <a:solidFill>
                  <a:srgbClr val="0000BB"/>
                </a:solidFill>
                <a:latin typeface="Arial Unicode MS"/>
              </a:rPr>
              <a:t> </a:t>
            </a:r>
            <a:r>
              <a:rPr lang="en-US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1</a:t>
            </a:r>
            <a:r>
              <a:rPr lang="zh-TW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 OR </a:t>
            </a:r>
            <a:r>
              <a:rPr lang="zh-TW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1</a:t>
            </a:r>
            <a:r>
              <a:rPr lang="zh-TW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'</a:t>
            </a:r>
            <a:r>
              <a:rPr lang="en-US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=</a:t>
            </a:r>
            <a:r>
              <a:rPr lang="zh-TW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 '</a:t>
            </a:r>
            <a:r>
              <a:rPr lang="en-US" altLang="zh-TW" sz="3000" dirty="0">
                <a:solidFill>
                  <a:schemeClr val="accent6">
                    <a:lumMod val="50000"/>
                  </a:schemeClr>
                </a:solidFill>
                <a:latin typeface="Arial Unicode MS"/>
              </a:rPr>
              <a:t>1</a:t>
            </a:r>
          </a:p>
        </p:txBody>
      </p:sp>
      <p:sp>
        <p:nvSpPr>
          <p:cNvPr id="3" name="矩形 2"/>
          <p:cNvSpPr/>
          <p:nvPr/>
        </p:nvSpPr>
        <p:spPr>
          <a:xfrm>
            <a:off x="2747283" y="13214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first_name</a:t>
            </a:r>
            <a:r>
              <a:rPr lang="en-US" altLang="zh-TW" sz="2400" dirty="0"/>
              <a:t>, </a:t>
            </a:r>
            <a:r>
              <a:rPr lang="en-US" altLang="zh-TW" sz="2400" dirty="0" err="1"/>
              <a:t>last_name</a:t>
            </a:r>
            <a:r>
              <a:rPr lang="en-US" altLang="zh-TW" sz="2400" dirty="0"/>
              <a:t> 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n-US" altLang="zh-TW" sz="2400" dirty="0"/>
              <a:t> users </a:t>
            </a: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user_id</a:t>
            </a:r>
            <a:r>
              <a:rPr lang="en-US" altLang="zh-TW" sz="2400" dirty="0"/>
              <a:t> = '$id';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00FEE2-8440-49C2-A053-FF983B290A65}"/>
              </a:ext>
            </a:extLst>
          </p:cNvPr>
          <p:cNvSpPr/>
          <p:nvPr/>
        </p:nvSpPr>
        <p:spPr>
          <a:xfrm>
            <a:off x="444639" y="1283977"/>
            <a:ext cx="141577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查詢語法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8963" y="725264"/>
            <a:ext cx="509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SQL==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structurd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Query Language==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結構化查詢語言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667" y="2906476"/>
            <a:ext cx="4445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n-US" altLang="zh-TW" sz="3600" dirty="0"/>
              <a:t> </a:t>
            </a:r>
            <a:r>
              <a:rPr lang="en-US" altLang="zh-TW" sz="3600" dirty="0" err="1"/>
              <a:t>user_id</a:t>
            </a:r>
            <a:r>
              <a:rPr lang="en-US" altLang="zh-TW" sz="3600" dirty="0"/>
              <a:t> = '$id';</a:t>
            </a:r>
            <a:endParaRPr lang="zh-TW" altLang="en-US" sz="3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439C2B-9E5E-4C6F-A8F5-057D468FD325}"/>
              </a:ext>
            </a:extLst>
          </p:cNvPr>
          <p:cNvSpPr/>
          <p:nvPr/>
        </p:nvSpPr>
        <p:spPr>
          <a:xfrm>
            <a:off x="3860063" y="4785144"/>
            <a:ext cx="4584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WHERE user_id = '</a:t>
            </a:r>
            <a:r>
              <a:rPr lang="en-US" altLang="zh-TW" sz="225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1'  OR '1'= '1</a:t>
            </a:r>
            <a:r>
              <a:rPr lang="zh-TW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'</a:t>
            </a:r>
            <a:r>
              <a:rPr lang="en-US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    </a:t>
            </a:r>
            <a:r>
              <a:rPr lang="zh-TW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;</a:t>
            </a:r>
            <a:r>
              <a:rPr lang="en-US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   </a:t>
            </a:r>
            <a:r>
              <a:rPr lang="zh-TW" altLang="zh-TW" sz="225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"</a:t>
            </a:r>
            <a:endParaRPr lang="zh-TW" altLang="en-US"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2258367" y="3639656"/>
            <a:ext cx="528195" cy="526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930493" y="4800258"/>
            <a:ext cx="1422400" cy="4385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439C2B-9E5E-4C6F-A8F5-057D468FD325}"/>
              </a:ext>
            </a:extLst>
          </p:cNvPr>
          <p:cNvSpPr/>
          <p:nvPr/>
        </p:nvSpPr>
        <p:spPr>
          <a:xfrm>
            <a:off x="502980" y="4096647"/>
            <a:ext cx="4985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WHERE user_id = '</a:t>
            </a:r>
            <a:r>
              <a:rPr lang="en-US" altLang="zh-TW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1'  OR '1'= '1</a:t>
            </a:r>
            <a:r>
              <a:rPr lang="zh-TW" altLang="zh-TW" sz="2800" b="1" dirty="0">
                <a:solidFill>
                  <a:srgbClr val="DD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</a:rPr>
              <a:t>';"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74748" y="4792701"/>
            <a:ext cx="889069" cy="4385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64285" y="5238840"/>
            <a:ext cx="3583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OR</a:t>
            </a:r>
            <a:r>
              <a:rPr lang="zh-TW" altLang="en-US" dirty="0"/>
              <a:t>運算特性</a:t>
            </a:r>
            <a:r>
              <a:rPr lang="en-US" altLang="zh-TW" dirty="0"/>
              <a:t>:</a:t>
            </a:r>
            <a:r>
              <a:rPr lang="zh-TW" altLang="en-US" dirty="0"/>
              <a:t>只要有一個條件為真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整個運算就一定為真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SQLi</a:t>
            </a:r>
            <a:r>
              <a:rPr lang="en-US" altLang="zh-TW" sz="5400" dirty="0"/>
              <a:t> injection</a:t>
            </a:r>
          </a:p>
          <a:p>
            <a:pPr algn="ctr"/>
            <a:r>
              <a:rPr lang="zh-TW" altLang="en-US" sz="4000" dirty="0">
                <a:solidFill>
                  <a:srgbClr val="FFFF00"/>
                </a:solidFill>
              </a:rPr>
              <a:t>防禦實務</a:t>
            </a:r>
          </a:p>
        </p:txBody>
      </p:sp>
    </p:spTree>
    <p:extLst>
      <p:ext uri="{BB962C8B-B14F-4D97-AF65-F5344CB8AC3E}">
        <p14:creationId xmlns:p14="http://schemas.microsoft.com/office/powerpoint/2010/main" val="73154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" y="4498848"/>
            <a:ext cx="2020824" cy="466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4753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點選</a:t>
            </a:r>
            <a:r>
              <a:rPr lang="en-US" altLang="zh-TW" sz="4400" dirty="0"/>
              <a:t>DVWA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1123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32888" y="5367528"/>
            <a:ext cx="2971800" cy="310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6383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啟動</a:t>
            </a:r>
            <a:r>
              <a:rPr lang="en-US" altLang="zh-TW" sz="4400" dirty="0"/>
              <a:t>PHPIDS</a:t>
            </a:r>
            <a:r>
              <a:rPr lang="zh-TW" altLang="en-US" sz="4400" dirty="0"/>
              <a:t>入侵偵測系統</a:t>
            </a:r>
          </a:p>
        </p:txBody>
      </p:sp>
    </p:spTree>
    <p:extLst>
      <p:ext uri="{BB962C8B-B14F-4D97-AF65-F5344CB8AC3E}">
        <p14:creationId xmlns:p14="http://schemas.microsoft.com/office/powerpoint/2010/main" val="3875258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32888" y="5367528"/>
            <a:ext cx="2971800" cy="310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6383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啟動</a:t>
            </a:r>
            <a:r>
              <a:rPr lang="en-US" altLang="zh-TW" sz="4400" dirty="0"/>
              <a:t>PHPIDS</a:t>
            </a:r>
            <a:r>
              <a:rPr lang="zh-TW" altLang="en-US" sz="4400" dirty="0"/>
              <a:t>入侵偵測系統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158236"/>
            <a:ext cx="4229100" cy="94297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53340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4777" y="73707"/>
            <a:ext cx="5533575" cy="1325563"/>
          </a:xfrm>
        </p:spPr>
        <p:txBody>
          <a:bodyPr/>
          <a:lstStyle/>
          <a:p>
            <a:r>
              <a:rPr lang="zh-TW" altLang="en-US" dirty="0"/>
              <a:t>在試一次</a:t>
            </a:r>
            <a:r>
              <a:rPr lang="en-US" altLang="zh-TW" dirty="0"/>
              <a:t>SQL</a:t>
            </a:r>
            <a:r>
              <a:rPr lang="zh-TW" altLang="en-US" dirty="0"/>
              <a:t>注入？</a:t>
            </a:r>
            <a:br>
              <a:rPr lang="en-US" altLang="zh-TW" dirty="0"/>
            </a:br>
            <a:r>
              <a:rPr lang="zh-TW" altLang="en-US" dirty="0"/>
              <a:t>測試輸入</a:t>
            </a:r>
            <a:r>
              <a:rPr lang="en-US" altLang="zh-TW" dirty="0"/>
              <a:t>::1' OR '1'= '1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20" y="1399270"/>
            <a:ext cx="6609534" cy="47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79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0"/>
            <a:ext cx="7886700" cy="1325563"/>
          </a:xfrm>
        </p:spPr>
        <p:txBody>
          <a:bodyPr/>
          <a:lstStyle/>
          <a:p>
            <a:r>
              <a:rPr lang="zh-TW" altLang="en-US" dirty="0"/>
              <a:t>在試一次</a:t>
            </a:r>
            <a:r>
              <a:rPr lang="en-US" altLang="zh-TW" dirty="0"/>
              <a:t>SQL</a:t>
            </a:r>
            <a:r>
              <a:rPr lang="zh-TW" altLang="en-US" dirty="0"/>
              <a:t>注入？</a:t>
            </a:r>
            <a:br>
              <a:rPr lang="en-US" altLang="zh-TW" dirty="0"/>
            </a:br>
            <a:r>
              <a:rPr lang="zh-TW" altLang="en-US" dirty="0"/>
              <a:t>測試輸入</a:t>
            </a:r>
            <a:r>
              <a:rPr lang="en-US" altLang="zh-TW" dirty="0"/>
              <a:t>::1' OR '1'= '1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7" y="1325563"/>
            <a:ext cx="5437251" cy="38741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88" y="2525050"/>
            <a:ext cx="5549074" cy="3170899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3777542" y="4676536"/>
            <a:ext cx="397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已成功阻擋</a:t>
            </a:r>
            <a:r>
              <a:rPr lang="en-US" altLang="zh-TW" sz="2800" dirty="0"/>
              <a:t>SQL</a:t>
            </a:r>
            <a:r>
              <a:rPr lang="zh-TW" altLang="en-US" sz="2800" dirty="0"/>
              <a:t>注入攻擊</a:t>
            </a:r>
          </a:p>
        </p:txBody>
      </p:sp>
    </p:spTree>
    <p:extLst>
      <p:ext uri="{BB962C8B-B14F-4D97-AF65-F5344CB8AC3E}">
        <p14:creationId xmlns:p14="http://schemas.microsoft.com/office/powerpoint/2010/main" val="3495138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err="1"/>
              <a:t>SQLi</a:t>
            </a:r>
            <a:r>
              <a:rPr lang="en-US" altLang="zh-TW" sz="5400" dirty="0"/>
              <a:t> injection</a:t>
            </a:r>
          </a:p>
          <a:p>
            <a:pPr algn="ctr"/>
            <a:r>
              <a:rPr lang="en-US" altLang="zh-TW" sz="4000" dirty="0">
                <a:solidFill>
                  <a:srgbClr val="FFFF00"/>
                </a:solidFill>
              </a:rPr>
              <a:t>Log</a:t>
            </a:r>
            <a:r>
              <a:rPr lang="zh-TW" altLang="en-US" sz="4000" dirty="0">
                <a:solidFill>
                  <a:srgbClr val="FFFF00"/>
                </a:solidFill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698154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9" y="1059248"/>
            <a:ext cx="8667750" cy="49339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21024" y="5684595"/>
            <a:ext cx="1051560" cy="3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05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95437"/>
            <a:ext cx="8553450" cy="366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27904" y="3864864"/>
            <a:ext cx="162095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紀錄時間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4456176" y="3078480"/>
            <a:ext cx="859536" cy="106070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0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4800" dirty="0"/>
              <a:t>提到網站漏洞</a:t>
            </a:r>
            <a:endParaRPr lang="en-US" altLang="zh-TW" sz="4800" dirty="0"/>
          </a:p>
          <a:p>
            <a:pPr algn="ctr">
              <a:defRPr/>
            </a:pPr>
            <a:r>
              <a:rPr lang="zh-TW" altLang="en-US" sz="4800" dirty="0"/>
              <a:t>就會提到</a:t>
            </a:r>
            <a:r>
              <a:rPr lang="en-US" altLang="zh-TW" sz="4800" dirty="0"/>
              <a:t>OWASP TOP 10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4137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95437"/>
            <a:ext cx="8553450" cy="366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27904" y="3864864"/>
            <a:ext cx="3383940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有可能攻擊的類型</a:t>
            </a:r>
            <a:r>
              <a:rPr lang="en-US" altLang="zh-TW" sz="2800" dirty="0"/>
              <a:t>::</a:t>
            </a:r>
          </a:p>
          <a:p>
            <a:r>
              <a:rPr lang="en-US" altLang="zh-TW" sz="2800" dirty="0"/>
              <a:t>XSS</a:t>
            </a:r>
            <a:r>
              <a:rPr lang="zh-TW" altLang="en-US" sz="2800" dirty="0"/>
              <a:t>、</a:t>
            </a:r>
            <a:r>
              <a:rPr lang="en-US" altLang="zh-TW" sz="2800" dirty="0"/>
              <a:t>CSRF</a:t>
            </a:r>
            <a:r>
              <a:rPr lang="zh-TW" altLang="en-US" sz="2800" dirty="0"/>
              <a:t>、</a:t>
            </a:r>
            <a:r>
              <a:rPr lang="en-US" altLang="zh-TW" sz="2800" dirty="0"/>
              <a:t>SQLI… …</a:t>
            </a:r>
            <a:endParaRPr lang="zh-TW" altLang="en-US" sz="2800" dirty="0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4279392" y="3218688"/>
            <a:ext cx="1036320" cy="9204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9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95437"/>
            <a:ext cx="8553450" cy="366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27904" y="3864864"/>
            <a:ext cx="377539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客戶端送出的請求連結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4471416" y="3355848"/>
            <a:ext cx="844296" cy="7833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74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95437"/>
            <a:ext cx="8553450" cy="366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31336" y="3864864"/>
            <a:ext cx="5271961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客戶端送出的請求連結中包含了</a:t>
            </a:r>
            <a:r>
              <a:rPr lang="en-US" altLang="zh-TW" sz="2800" dirty="0"/>
              <a:t>::</a:t>
            </a:r>
          </a:p>
          <a:p>
            <a:r>
              <a:rPr lang="en-US" altLang="zh-TW" sz="2800" dirty="0"/>
              <a:t>1’ OR ‘1’=‘1</a:t>
            </a:r>
            <a:endParaRPr lang="zh-TW" altLang="en-US" sz="2800" dirty="0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4562856" y="3520440"/>
            <a:ext cx="548640" cy="3444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01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95437"/>
            <a:ext cx="8553450" cy="3667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75800" y="4139184"/>
            <a:ext cx="231488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客戶端</a:t>
            </a:r>
            <a:r>
              <a:rPr lang="en-US" altLang="zh-TW" sz="2800" dirty="0"/>
              <a:t>IP</a:t>
            </a:r>
            <a:r>
              <a:rPr lang="zh-TW" altLang="en-US" sz="2800" dirty="0"/>
              <a:t>地址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3346704" y="3584448"/>
            <a:ext cx="1969008" cy="5547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36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Reflected Cross Site Scripting (XSS)</a:t>
            </a:r>
          </a:p>
          <a:p>
            <a:pPr algn="ctr"/>
            <a:r>
              <a:rPr lang="zh-TW" altLang="en-US" sz="4800" dirty="0">
                <a:solidFill>
                  <a:srgbClr val="FFFF00"/>
                </a:solidFill>
              </a:rPr>
              <a:t>攻擊實務</a:t>
            </a:r>
          </a:p>
        </p:txBody>
      </p:sp>
    </p:spTree>
    <p:extLst>
      <p:ext uri="{BB962C8B-B14F-4D97-AF65-F5344CB8AC3E}">
        <p14:creationId xmlns:p14="http://schemas.microsoft.com/office/powerpoint/2010/main" val="105997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70587"/>
            <a:ext cx="7886700" cy="1325563"/>
          </a:xfrm>
        </p:spPr>
        <p:txBody>
          <a:bodyPr/>
          <a:lstStyle/>
          <a:p>
            <a:r>
              <a:rPr lang="zh-TW" altLang="en-US" dirty="0"/>
              <a:t>正常輸入</a:t>
            </a:r>
            <a:r>
              <a:rPr lang="en-US" altLang="zh-TW" dirty="0"/>
              <a:t>::Lung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228" y="1222263"/>
            <a:ext cx="4365114" cy="29690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95600"/>
            <a:ext cx="6973385" cy="30139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簡單的</a:t>
            </a:r>
            <a:r>
              <a:rPr lang="en-US" altLang="zh-TW" dirty="0"/>
              <a:t>XSS</a:t>
            </a:r>
            <a:r>
              <a:rPr lang="zh-TW" altLang="en-US" dirty="0"/>
              <a:t> </a:t>
            </a:r>
            <a:r>
              <a:rPr lang="en-US" altLang="zh-TW" dirty="0"/>
              <a:t>payload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&lt;script&gt; alert("XSS!");&lt;/script&gt;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scrIPT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&lt;script&gt; alert(</a:t>
            </a:r>
            <a:r>
              <a:rPr lang="en-US" altLang="zh-TW" dirty="0" err="1"/>
              <a:t>document.cookie</a:t>
            </a:r>
            <a:r>
              <a:rPr lang="en-US" altLang="zh-TW" dirty="0"/>
              <a:t>)&lt;/script&gt; </a:t>
            </a:r>
          </a:p>
          <a:p>
            <a:r>
              <a:rPr lang="en-US" altLang="zh-TW" dirty="0"/>
              <a:t>&lt;iframe width=333 height=333 </a:t>
            </a:r>
            <a:r>
              <a:rPr lang="en-US" altLang="zh-TW" dirty="0" err="1"/>
              <a:t>src</a:t>
            </a:r>
            <a:r>
              <a:rPr lang="en-US" altLang="zh-TW" dirty="0"/>
              <a:t>=tw.yahoo.com&gt; &lt;/iframe&gt;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5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69113"/>
            <a:ext cx="7886700" cy="1325563"/>
          </a:xfrm>
        </p:spPr>
        <p:txBody>
          <a:bodyPr/>
          <a:lstStyle/>
          <a:p>
            <a:r>
              <a:rPr lang="zh-TW" altLang="en-US" dirty="0"/>
              <a:t>測試型輸入</a:t>
            </a:r>
            <a:r>
              <a:rPr lang="en-US" altLang="zh-TW" dirty="0"/>
              <a:t>::</a:t>
            </a:r>
            <a:r>
              <a:rPr lang="zh-TW" altLang="en-US" dirty="0"/>
              <a:t>輸入</a:t>
            </a:r>
            <a:r>
              <a:rPr lang="en-US" altLang="zh-TW" dirty="0"/>
              <a:t>XSS</a:t>
            </a:r>
            <a:r>
              <a:rPr lang="zh-TW" altLang="en-US" dirty="0"/>
              <a:t> </a:t>
            </a:r>
            <a:r>
              <a:rPr lang="en-US" altLang="zh-TW" dirty="0"/>
              <a:t>payload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52" y="1552092"/>
            <a:ext cx="7370543" cy="32045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95600" y="1010584"/>
            <a:ext cx="4978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輸入</a:t>
            </a:r>
            <a:r>
              <a:rPr lang="en-US" altLang="zh-TW" sz="2800" dirty="0"/>
              <a:t>&lt;script&gt;alert(/</a:t>
            </a:r>
            <a:r>
              <a:rPr lang="en-US" altLang="zh-TW" sz="2800" dirty="0" err="1"/>
              <a:t>xss</a:t>
            </a:r>
            <a:r>
              <a:rPr lang="en-US" altLang="zh-TW" sz="2800" dirty="0"/>
              <a:t>/)&lt;/script&gt;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27" y="3225029"/>
            <a:ext cx="7608667" cy="27785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6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0337" y="34788"/>
            <a:ext cx="7886700" cy="1325563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練習使用底下技術測試看看</a:t>
            </a:r>
            <a:r>
              <a:rPr lang="en-US" altLang="zh-TW" sz="3600" dirty="0"/>
              <a:t>:</a:t>
            </a:r>
            <a:br>
              <a:rPr lang="en-US" altLang="zh-TW" sz="2000" dirty="0"/>
            </a:br>
            <a:r>
              <a:rPr lang="en-US" altLang="zh-TW" sz="2000" dirty="0"/>
              <a:t>https://www.owasp.org/index.php/XSS_Filter_Evasion_Cheat_Sheet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0664" y="1231406"/>
            <a:ext cx="7099334" cy="5481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&lt;SCRIPT SRC=http://xss.rocks/xss.js&gt;&lt;/SCRIPT&gt;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4" y="1788870"/>
            <a:ext cx="7730398" cy="43529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05" y="4343400"/>
            <a:ext cx="8624236" cy="13698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1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00200"/>
            <a:ext cx="773571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4837" y="625296"/>
            <a:ext cx="800330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javascript</a:t>
            </a:r>
            <a:r>
              <a:rPr lang="en-US" altLang="zh-TW" dirty="0"/>
              <a:t>:/*--&gt;</a:t>
            </a:r>
            <a:r>
              <a:rPr lang="zh-TW" altLang="en-US" dirty="0"/>
              <a:t> </a:t>
            </a:r>
            <a:r>
              <a:rPr lang="en-US" altLang="zh-TW" dirty="0"/>
              <a:t>&lt;/title&gt;&lt;/style&gt;&lt;/</a:t>
            </a:r>
            <a:r>
              <a:rPr lang="en-US" altLang="zh-TW" dirty="0" err="1"/>
              <a:t>textarea</a:t>
            </a:r>
            <a:r>
              <a:rPr lang="en-US" altLang="zh-TW" dirty="0"/>
              <a:t>&gt;&lt;/script&gt;&lt;/</a:t>
            </a:r>
            <a:r>
              <a:rPr lang="en-US" altLang="zh-TW" dirty="0" err="1"/>
              <a:t>xmp</a:t>
            </a:r>
            <a:r>
              <a:rPr lang="en-US" altLang="zh-TW" dirty="0"/>
              <a:t>&gt;&lt;</a:t>
            </a:r>
            <a:r>
              <a:rPr lang="en-US" altLang="zh-TW" dirty="0" err="1"/>
              <a:t>svg</a:t>
            </a:r>
            <a:r>
              <a:rPr lang="en-US" altLang="zh-TW" dirty="0"/>
              <a:t>/</a:t>
            </a:r>
            <a:r>
              <a:rPr lang="en-US" altLang="zh-TW" dirty="0" err="1"/>
              <a:t>onload</a:t>
            </a:r>
            <a:r>
              <a:rPr lang="en-US" altLang="zh-TW" dirty="0"/>
              <a:t>='+/"/+/</a:t>
            </a:r>
            <a:r>
              <a:rPr lang="en-US" altLang="zh-TW" dirty="0" err="1"/>
              <a:t>onmouseover</a:t>
            </a:r>
            <a:r>
              <a:rPr lang="en-US" altLang="zh-TW" dirty="0"/>
              <a:t>=1/+/[*/[]/+alert(1)//'&gt;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4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390900" cy="1325563"/>
          </a:xfrm>
        </p:spPr>
        <p:txBody>
          <a:bodyPr/>
          <a:lstStyle/>
          <a:p>
            <a:r>
              <a:rPr lang="en-US" altLang="zh-TW" dirty="0"/>
              <a:t>OWASP</a:t>
            </a:r>
            <a:r>
              <a:rPr lang="zh-TW" altLang="en-US" dirty="0"/>
              <a:t>組織</a:t>
            </a:r>
          </a:p>
        </p:txBody>
      </p:sp>
      <p:sp>
        <p:nvSpPr>
          <p:cNvPr id="7171" name="內容版面配置區 2"/>
          <p:cNvSpPr>
            <a:spLocks noGrp="1"/>
          </p:cNvSpPr>
          <p:nvPr>
            <p:ph idx="1"/>
          </p:nvPr>
        </p:nvSpPr>
        <p:spPr>
          <a:xfrm>
            <a:off x="152400" y="1828800"/>
            <a:ext cx="8743950" cy="1828800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Open Web Application Security Project (OWASP)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開放式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應用程式安全項目（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OWASP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）是一個線上社群、非營利組織，在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應用安全領域提供免費的文章、方法、檔案、工具和技術。</a:t>
            </a:r>
            <a:endParaRPr lang="zh-TW" altLang="en-US" sz="2800" dirty="0"/>
          </a:p>
        </p:txBody>
      </p:sp>
      <p:sp>
        <p:nvSpPr>
          <p:cNvPr id="7172" name="矩形 1"/>
          <p:cNvSpPr>
            <a:spLocks noChangeArrowheads="1"/>
          </p:cNvSpPr>
          <p:nvPr/>
        </p:nvSpPr>
        <p:spPr bwMode="auto">
          <a:xfrm>
            <a:off x="665226" y="1204914"/>
            <a:ext cx="3717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https://en.wikipedia.org/wiki/OWASP</a:t>
            </a:r>
            <a:endParaRPr lang="zh-TW" altLang="en-US" sz="1800"/>
          </a:p>
        </p:txBody>
      </p:sp>
      <p:pic>
        <p:nvPicPr>
          <p:cNvPr id="1026" name="Picture 2" descr="What is OWASP, and why it matters for AppSec | CSO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" y="3461898"/>
            <a:ext cx="7391400" cy="26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40112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9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&lt; “&gt;&lt;/iframe&gt;&lt;script&gt;alert(123)&lt;/script&gt; &lt;body </a:t>
            </a:r>
            <a:r>
              <a:rPr lang="en-US" altLang="zh-TW" sz="2400" dirty="0" err="1"/>
              <a:t>onLoad</a:t>
            </a:r>
            <a:r>
              <a:rPr lang="en-US" altLang="zh-TW" sz="2400" dirty="0"/>
              <a:t>=”while(true) alert(‘XSS’);”&gt; ‘”&gt;&lt;/title&gt;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447800"/>
            <a:ext cx="7735712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6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Reflected Cross Site Scripting (XSS)</a:t>
            </a:r>
          </a:p>
          <a:p>
            <a:pPr algn="ctr"/>
            <a:r>
              <a:rPr lang="zh-TW" altLang="en-US" sz="4800" dirty="0">
                <a:solidFill>
                  <a:srgbClr val="FFFF00"/>
                </a:solidFill>
              </a:rPr>
              <a:t>防禦實務</a:t>
            </a:r>
          </a:p>
        </p:txBody>
      </p:sp>
    </p:spTree>
    <p:extLst>
      <p:ext uri="{BB962C8B-B14F-4D97-AF65-F5344CB8AC3E}">
        <p14:creationId xmlns:p14="http://schemas.microsoft.com/office/powerpoint/2010/main" val="2626947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" y="4498848"/>
            <a:ext cx="2020824" cy="466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4753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點選</a:t>
            </a:r>
            <a:r>
              <a:rPr lang="en-US" altLang="zh-TW" sz="4400" dirty="0"/>
              <a:t>DVWA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67523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32888" y="5367528"/>
            <a:ext cx="2971800" cy="310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6383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啟動</a:t>
            </a:r>
            <a:r>
              <a:rPr lang="en-US" altLang="zh-TW" sz="4400" dirty="0"/>
              <a:t>PHPIDS</a:t>
            </a:r>
            <a:r>
              <a:rPr lang="zh-TW" altLang="en-US" sz="4400" dirty="0"/>
              <a:t>入侵偵測系統</a:t>
            </a:r>
          </a:p>
        </p:txBody>
      </p:sp>
    </p:spTree>
    <p:extLst>
      <p:ext uri="{BB962C8B-B14F-4D97-AF65-F5344CB8AC3E}">
        <p14:creationId xmlns:p14="http://schemas.microsoft.com/office/powerpoint/2010/main" val="3447066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7" y="982187"/>
            <a:ext cx="8667750" cy="4933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32888" y="5367528"/>
            <a:ext cx="2971800" cy="310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837" y="79587"/>
            <a:ext cx="6383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啟動</a:t>
            </a:r>
            <a:r>
              <a:rPr lang="en-US" altLang="zh-TW" sz="4400" dirty="0"/>
              <a:t>PHPIDS</a:t>
            </a:r>
            <a:r>
              <a:rPr lang="zh-TW" altLang="en-US" sz="4400" dirty="0"/>
              <a:t>入侵偵測系統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158236"/>
            <a:ext cx="4229100" cy="94297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02451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1153" y="73707"/>
            <a:ext cx="8724831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在試一次</a:t>
            </a:r>
            <a:r>
              <a:rPr lang="en-US" altLang="zh-TW" dirty="0"/>
              <a:t>XSS</a:t>
            </a:r>
            <a:r>
              <a:rPr lang="zh-TW" altLang="en-US" dirty="0"/>
              <a:t> </a:t>
            </a:r>
            <a:r>
              <a:rPr lang="en-US" altLang="zh-TW" dirty="0"/>
              <a:t>payload </a:t>
            </a:r>
            <a:r>
              <a:rPr lang="zh-TW" altLang="en-US" dirty="0"/>
              <a:t>？</a:t>
            </a:r>
            <a:br>
              <a:rPr lang="en-US" altLang="zh-TW" dirty="0"/>
            </a:br>
            <a:r>
              <a:rPr lang="zh-TW" altLang="en-US" dirty="0"/>
              <a:t>測試輸入</a:t>
            </a:r>
            <a:r>
              <a:rPr lang="en-US" altLang="zh-TW" dirty="0"/>
              <a:t>::&lt;script&gt; alert("XSS!");&lt;/script&gt;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17" y="1513895"/>
            <a:ext cx="6854190" cy="43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1153" y="73707"/>
            <a:ext cx="8724831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在試一次</a:t>
            </a:r>
            <a:r>
              <a:rPr lang="en-US" altLang="zh-TW" dirty="0"/>
              <a:t>XSS</a:t>
            </a:r>
            <a:r>
              <a:rPr lang="zh-TW" altLang="en-US" dirty="0"/>
              <a:t> </a:t>
            </a:r>
            <a:r>
              <a:rPr lang="en-US" altLang="zh-TW" dirty="0"/>
              <a:t>payload </a:t>
            </a:r>
            <a:r>
              <a:rPr lang="zh-TW" altLang="en-US" dirty="0"/>
              <a:t>？</a:t>
            </a:r>
            <a:br>
              <a:rPr lang="en-US" altLang="zh-TW" dirty="0"/>
            </a:br>
            <a:r>
              <a:rPr lang="zh-TW" altLang="en-US" dirty="0"/>
              <a:t>測試輸入</a:t>
            </a:r>
            <a:r>
              <a:rPr lang="en-US" altLang="zh-TW" dirty="0"/>
              <a:t>::&lt;script&gt; alert("XSS!");&lt;/script&gt;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3" y="1601007"/>
            <a:ext cx="4589715" cy="293803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55" y="2934079"/>
            <a:ext cx="7896225" cy="32099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2893784" y="5099138"/>
            <a:ext cx="321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已成功阻擋</a:t>
            </a:r>
            <a:r>
              <a:rPr lang="en-US" altLang="zh-TW" sz="2800" dirty="0"/>
              <a:t>XSS</a:t>
            </a:r>
            <a:r>
              <a:rPr lang="zh-TW" altLang="en-US" sz="2800" dirty="0"/>
              <a:t>攻擊</a:t>
            </a:r>
          </a:p>
        </p:txBody>
      </p:sp>
    </p:spTree>
    <p:extLst>
      <p:ext uri="{BB962C8B-B14F-4D97-AF65-F5344CB8AC3E}">
        <p14:creationId xmlns:p14="http://schemas.microsoft.com/office/powerpoint/2010/main" val="3351231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Reflected Cross Site Scripting (XSS)</a:t>
            </a:r>
          </a:p>
          <a:p>
            <a:pPr algn="ctr"/>
            <a:r>
              <a:rPr lang="en-US" altLang="zh-TW" sz="4800" dirty="0">
                <a:solidFill>
                  <a:srgbClr val="FFFF00"/>
                </a:solidFill>
              </a:rPr>
              <a:t>LOG</a:t>
            </a:r>
            <a:r>
              <a:rPr lang="zh-TW" altLang="en-US" sz="4800" dirty="0">
                <a:solidFill>
                  <a:srgbClr val="FFFF00"/>
                </a:solidFill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2638170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9" y="1059248"/>
            <a:ext cx="8667750" cy="49339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21024" y="5684595"/>
            <a:ext cx="1051560" cy="3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654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885825"/>
            <a:ext cx="8505825" cy="50863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01640" y="4130040"/>
            <a:ext cx="162095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紀錄時間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629912" y="3343656"/>
            <a:ext cx="859536" cy="106070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4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240112"/>
            <a:ext cx="9232776" cy="675546"/>
          </a:xfrm>
          <a:prstGeom prst="rect">
            <a:avLst/>
          </a:prstGeom>
        </p:spPr>
      </p:pic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138113" y="142875"/>
            <a:ext cx="4813300" cy="59372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OWASP</a:t>
            </a:r>
            <a:r>
              <a:rPr lang="zh-TW" altLang="en-US"/>
              <a:t>組織的貢獻</a:t>
            </a:r>
            <a:r>
              <a:rPr lang="en-US" altLang="zh-TW"/>
              <a:t>:</a:t>
            </a:r>
            <a:endParaRPr lang="zh-TW" altLang="en-US"/>
          </a:p>
        </p:txBody>
      </p:sp>
      <p:pic>
        <p:nvPicPr>
          <p:cNvPr id="8195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8"/>
          <a:stretch>
            <a:fillRect/>
          </a:stretch>
        </p:blipFill>
        <p:spPr>
          <a:xfrm>
            <a:off x="6548438" y="2693988"/>
            <a:ext cx="2138362" cy="1268412"/>
          </a:xfrm>
        </p:spPr>
      </p:pic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193675" y="881063"/>
            <a:ext cx="457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Application Security Verification Standard (ASVS)</a:t>
            </a:r>
            <a:r>
              <a:rPr lang="zh-TW" altLang="en-US" sz="1800"/>
              <a:t> </a:t>
            </a:r>
            <a:r>
              <a:rPr lang="en-US" altLang="zh-TW" sz="1800"/>
              <a:t>ver.4 (2019)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Secure Coding Practices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Top Ten Proactive Controls (2018)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Top Ten Risks (2017)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Testing Guide v4(2014)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OWASP Cheatsheet Series</a:t>
            </a:r>
            <a:endParaRPr lang="zh-TW" altLang="en-US" sz="1800"/>
          </a:p>
        </p:txBody>
      </p:sp>
      <p:pic>
        <p:nvPicPr>
          <p:cNvPr id="8197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2913063"/>
            <a:ext cx="2903537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970213"/>
            <a:ext cx="281622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636588"/>
            <a:ext cx="4102100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矩形 8"/>
          <p:cNvSpPr>
            <a:spLocks noChangeArrowheads="1"/>
          </p:cNvSpPr>
          <p:nvPr/>
        </p:nvSpPr>
        <p:spPr bwMode="auto">
          <a:xfrm>
            <a:off x="5078413" y="206375"/>
            <a:ext cx="371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1800"/>
              <a:t>https://en.wikipedia.org/wiki/OWASP</a:t>
            </a:r>
            <a:endParaRPr lang="zh-TW" altLang="en-US" sz="1800"/>
          </a:p>
        </p:txBody>
      </p:sp>
      <p:pic>
        <p:nvPicPr>
          <p:cNvPr id="8201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4310063"/>
            <a:ext cx="28448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60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885825"/>
            <a:ext cx="8505825" cy="50863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123097" y="4093464"/>
            <a:ext cx="3383940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有可能攻擊的類型</a:t>
            </a:r>
            <a:r>
              <a:rPr lang="en-US" altLang="zh-TW" sz="2800" dirty="0"/>
              <a:t>::</a:t>
            </a:r>
          </a:p>
          <a:p>
            <a:r>
              <a:rPr lang="en-US" altLang="zh-TW" sz="2800" dirty="0"/>
              <a:t>XSS</a:t>
            </a:r>
            <a:r>
              <a:rPr lang="zh-TW" altLang="en-US" sz="2800" dirty="0"/>
              <a:t>、</a:t>
            </a:r>
            <a:r>
              <a:rPr lang="en-US" altLang="zh-TW" sz="2800" dirty="0"/>
              <a:t>CSRF</a:t>
            </a:r>
            <a:r>
              <a:rPr lang="zh-TW" altLang="en-US" sz="2800" dirty="0"/>
              <a:t>、</a:t>
            </a:r>
            <a:r>
              <a:rPr lang="en-US" altLang="zh-TW" sz="2800" dirty="0"/>
              <a:t>SQLI… …</a:t>
            </a:r>
            <a:endParaRPr lang="zh-TW" altLang="en-US" sz="2800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4074585" y="3447288"/>
            <a:ext cx="1036320" cy="9204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37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885825"/>
            <a:ext cx="8505825" cy="50863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925568" y="4111752"/>
            <a:ext cx="377539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客戶端送出的請求連結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4069080" y="3602736"/>
            <a:ext cx="844296" cy="7833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89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885825"/>
            <a:ext cx="8505825" cy="50863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767328" y="4248912"/>
            <a:ext cx="5271961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客戶端送出的請求連結中包含了</a:t>
            </a:r>
            <a:r>
              <a:rPr lang="en-US" altLang="zh-TW" sz="2800" dirty="0"/>
              <a:t>::</a:t>
            </a:r>
          </a:p>
          <a:p>
            <a:r>
              <a:rPr lang="en-US" altLang="zh-TW" sz="2800" dirty="0"/>
              <a:t>&lt;script&gt;alert(“XSS!”);&lt;/script&gt;</a:t>
            </a:r>
            <a:endParaRPr lang="zh-TW" altLang="en-US" sz="2800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4498848" y="3904488"/>
            <a:ext cx="548640" cy="3444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901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5784" y="45357"/>
            <a:ext cx="8093895" cy="1033635"/>
          </a:xfrm>
        </p:spPr>
        <p:txBody>
          <a:bodyPr/>
          <a:lstStyle/>
          <a:p>
            <a:r>
              <a:rPr lang="zh-TW" altLang="en-US" dirty="0"/>
              <a:t>讓我們看看</a:t>
            </a:r>
            <a:r>
              <a:rPr lang="en-US" altLang="zh-TW" dirty="0"/>
              <a:t>PHPIDS</a:t>
            </a:r>
            <a:r>
              <a:rPr lang="zh-TW" altLang="en-US" dirty="0"/>
              <a:t>如何阻擋攻擊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885825"/>
            <a:ext cx="8505825" cy="50863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94088" y="4559808"/>
            <a:ext cx="231488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客戶端</a:t>
            </a:r>
            <a:r>
              <a:rPr lang="en-US" altLang="zh-TW" sz="2800" dirty="0"/>
              <a:t>IP</a:t>
            </a:r>
            <a:r>
              <a:rPr lang="zh-TW" altLang="en-US" sz="2800" dirty="0"/>
              <a:t>地址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3364992" y="4005072"/>
            <a:ext cx="1969008" cy="5547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1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463941" y="1676400"/>
            <a:ext cx="8291512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A1:2017-Injection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A2:2017-Broken Authentication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A3:2017-Sensitive Data Exposure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A4:2017-XML External Entities (XXE)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A5:2017-Broken Access Control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A6:2017-Security Misconfiguration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A7:2017-Cross-Site Scripting (XSS)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A8:2017-Insecure Deserialization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A9:2017-Using Components with Known Vulnerabilities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dirty="0"/>
              <a:t>A10:2017-Insufficient </a:t>
            </a:r>
            <a:r>
              <a:rPr lang="en-US" altLang="zh-TW" dirty="0" err="1"/>
              <a:t>Logging&amp;Monitoring</a:t>
            </a:r>
            <a:endParaRPr lang="zh-TW" altLang="en-US" dirty="0"/>
          </a:p>
        </p:txBody>
      </p:sp>
      <p:pic>
        <p:nvPicPr>
          <p:cNvPr id="1945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757238"/>
            <a:ext cx="2955925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73085" y="372517"/>
            <a:ext cx="36587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OWASP TOP 10</a:t>
            </a:r>
          </a:p>
        </p:txBody>
      </p:sp>
      <p:sp>
        <p:nvSpPr>
          <p:cNvPr id="4" name="矩形 3"/>
          <p:cNvSpPr/>
          <p:nvPr/>
        </p:nvSpPr>
        <p:spPr>
          <a:xfrm>
            <a:off x="473085" y="108642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網站十大類型漏洞與威脅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40112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4800" dirty="0"/>
              <a:t>測試環境建置 </a:t>
            </a:r>
            <a:endParaRPr lang="en-US" altLang="zh-TW" sz="4800" dirty="0"/>
          </a:p>
          <a:p>
            <a:pPr algn="ctr">
              <a:defRPr/>
            </a:pPr>
            <a:r>
              <a:rPr lang="en-US" altLang="zh-TW" sz="4800" dirty="0"/>
              <a:t>Kali Linux + Docker +</a:t>
            </a:r>
            <a:r>
              <a:rPr lang="en-US" altLang="zh-TW" sz="4800" dirty="0">
                <a:solidFill>
                  <a:srgbClr val="FFFF00"/>
                </a:solidFill>
              </a:rPr>
              <a:t>DVWA</a:t>
            </a:r>
          </a:p>
        </p:txBody>
      </p:sp>
    </p:spTree>
    <p:extLst>
      <p:ext uri="{BB962C8B-B14F-4D97-AF65-F5344CB8AC3E}">
        <p14:creationId xmlns:p14="http://schemas.microsoft.com/office/powerpoint/2010/main" val="103762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2">
            <a:extLst>
              <a:ext uri="{FF2B5EF4-FFF2-40B4-BE49-F238E27FC236}">
                <a16:creationId xmlns:a16="http://schemas.microsoft.com/office/drawing/2014/main" id="{8E2718B5-B9D7-467F-A956-FD21AECB1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347" y="735006"/>
            <a:ext cx="6295306" cy="557263"/>
          </a:xfrm>
        </p:spPr>
        <p:txBody>
          <a:bodyPr>
            <a:no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本課程所需環境已經安裝好，請直接下載使用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72AF14-31D5-4424-9C17-21D3B5B49FF4}"/>
              </a:ext>
            </a:extLst>
          </p:cNvPr>
          <p:cNvSpPr/>
          <p:nvPr/>
        </p:nvSpPr>
        <p:spPr>
          <a:xfrm>
            <a:off x="1632393" y="2281842"/>
            <a:ext cx="5565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Kali_2019_2_Docker_DVWA.ova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82C8C5-9ED7-42CD-8B83-A9C6A694CF1D}"/>
              </a:ext>
            </a:extLst>
          </p:cNvPr>
          <p:cNvSpPr/>
          <p:nvPr/>
        </p:nvSpPr>
        <p:spPr>
          <a:xfrm>
            <a:off x="1767801" y="3444576"/>
            <a:ext cx="5787543" cy="113107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4050" dirty="0">
                <a:solidFill>
                  <a:schemeClr val="bg1"/>
                </a:solidFill>
              </a:rPr>
              <a:t>測試環境建置</a:t>
            </a:r>
            <a:endParaRPr lang="en-US" altLang="zh-TW" sz="4050" dirty="0">
              <a:solidFill>
                <a:schemeClr val="bg1"/>
              </a:solidFill>
            </a:endParaRPr>
          </a:p>
          <a:p>
            <a:pPr algn="ctr"/>
            <a:r>
              <a:rPr lang="en-US" altLang="zh-TW" sz="2700" dirty="0">
                <a:solidFill>
                  <a:schemeClr val="bg1"/>
                </a:solidFill>
              </a:rPr>
              <a:t>Kali Linux + Docker +DVWA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188669" y="4744113"/>
            <a:ext cx="2945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登入帳號：</a:t>
            </a:r>
            <a:r>
              <a:rPr lang="en-US" altLang="zh-TW" sz="3200" dirty="0"/>
              <a:t>root</a:t>
            </a:r>
          </a:p>
          <a:p>
            <a:r>
              <a:rPr lang="zh-TW" altLang="en-US" sz="3200" dirty="0"/>
              <a:t>登入密碼：</a:t>
            </a:r>
            <a:r>
              <a:rPr lang="en-US" altLang="zh-TW" sz="3200" dirty="0" err="1"/>
              <a:t>toor</a:t>
            </a:r>
            <a:endParaRPr lang="zh-TW" altLang="en-US" sz="3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B52322-AA39-4541-89E7-A190DC7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182454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5003</TotalTime>
  <Words>1854</Words>
  <Application>Microsoft Office PowerPoint</Application>
  <PresentationFormat>如螢幕大小 (4:3)</PresentationFormat>
  <Paragraphs>229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2" baseType="lpstr">
      <vt:lpstr>Arial Unicode MS</vt:lpstr>
      <vt:lpstr>Merriweather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HITCON zero day</vt:lpstr>
      <vt:lpstr>PowerPoint 簡報</vt:lpstr>
      <vt:lpstr>OWASP組織</vt:lpstr>
      <vt:lpstr>OWASP組織的貢獻:</vt:lpstr>
      <vt:lpstr>PowerPoint 簡報</vt:lpstr>
      <vt:lpstr>PowerPoint 簡報</vt:lpstr>
      <vt:lpstr>PowerPoint 簡報</vt:lpstr>
      <vt:lpstr>測試環境說明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正常輸入::216.58.200.36</vt:lpstr>
      <vt:lpstr>測試型輸入::216.58.200.36;ls</vt:lpstr>
      <vt:lpstr>測試型輸入::216.58.200.36; cd ../../../../../&amp;&amp; cat /etc/passwd</vt:lpstr>
      <vt:lpstr>PowerPoint 簡報</vt:lpstr>
      <vt:lpstr>正常輸入::1</vt:lpstr>
      <vt:lpstr>測試型輸入::1' OR '1'= '1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在試一次SQL注入？ 測試輸入::1' OR '1'= '1</vt:lpstr>
      <vt:lpstr>在試一次SQL注入？ 測試輸入::1' OR '1'= '1</vt:lpstr>
      <vt:lpstr>PowerPoint 簡報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  <vt:lpstr>PowerPoint 簡報</vt:lpstr>
      <vt:lpstr>正常輸入::Lung</vt:lpstr>
      <vt:lpstr>簡單的XSS payload</vt:lpstr>
      <vt:lpstr>測試型輸入::輸入XSS payload</vt:lpstr>
      <vt:lpstr>練習使用底下技術測試看看: https://www.owasp.org/index.php/XSS_Filter_Evasion_Cheat_Sheet</vt:lpstr>
      <vt:lpstr>PowerPoint 簡報</vt:lpstr>
      <vt:lpstr>&lt; “&gt;&lt;/iframe&gt;&lt;script&gt;alert(123)&lt;/script&gt; &lt;body onLoad=”while(true) alert(‘XSS’);”&gt; ‘”&gt;&lt;/title&gt;</vt:lpstr>
      <vt:lpstr>PowerPoint 簡報</vt:lpstr>
      <vt:lpstr>PowerPoint 簡報</vt:lpstr>
      <vt:lpstr>PowerPoint 簡報</vt:lpstr>
      <vt:lpstr>PowerPoint 簡報</vt:lpstr>
      <vt:lpstr>在試一次XSS payload ？ 測試輸入::&lt;script&gt; alert("XSS!");&lt;/script&gt;</vt:lpstr>
      <vt:lpstr>在試一次XSS payload ？ 測試輸入::&lt;script&gt; alert("XSS!");&lt;/script&gt;</vt:lpstr>
      <vt:lpstr>PowerPoint 簡報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  <vt:lpstr>讓我們看看PHPIDS如何阻擋攻擊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</cp:lastModifiedBy>
  <cp:revision>62</cp:revision>
  <dcterms:created xsi:type="dcterms:W3CDTF">2017-07-25T01:09:22Z</dcterms:created>
  <dcterms:modified xsi:type="dcterms:W3CDTF">2020-08-07T08:33:33Z</dcterms:modified>
</cp:coreProperties>
</file>